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450" r:id="rId2"/>
    <p:sldId id="586" r:id="rId3"/>
    <p:sldId id="555" r:id="rId4"/>
    <p:sldId id="621" r:id="rId5"/>
    <p:sldId id="557" r:id="rId6"/>
    <p:sldId id="556" r:id="rId7"/>
    <p:sldId id="577" r:id="rId8"/>
    <p:sldId id="560" r:id="rId9"/>
    <p:sldId id="561" r:id="rId10"/>
    <p:sldId id="634" r:id="rId11"/>
    <p:sldId id="636" r:id="rId12"/>
    <p:sldId id="638" r:id="rId13"/>
    <p:sldId id="637" r:id="rId14"/>
    <p:sldId id="640" r:id="rId15"/>
    <p:sldId id="639" r:id="rId16"/>
    <p:sldId id="562" r:id="rId17"/>
    <p:sldId id="580" r:id="rId18"/>
    <p:sldId id="587" r:id="rId19"/>
    <p:sldId id="635" r:id="rId20"/>
    <p:sldId id="623" r:id="rId21"/>
    <p:sldId id="589" r:id="rId22"/>
    <p:sldId id="625" r:id="rId23"/>
    <p:sldId id="624" r:id="rId24"/>
    <p:sldId id="627" r:id="rId25"/>
    <p:sldId id="456" r:id="rId26"/>
    <p:sldId id="628" r:id="rId27"/>
    <p:sldId id="629" r:id="rId28"/>
    <p:sldId id="591" r:id="rId29"/>
    <p:sldId id="592" r:id="rId30"/>
    <p:sldId id="593" r:id="rId31"/>
    <p:sldId id="643" r:id="rId32"/>
    <p:sldId id="647" r:id="rId33"/>
    <p:sldId id="644" r:id="rId34"/>
    <p:sldId id="648" r:id="rId35"/>
    <p:sldId id="569" r:id="rId36"/>
    <p:sldId id="630" r:id="rId37"/>
    <p:sldId id="656" r:id="rId38"/>
    <p:sldId id="649" r:id="rId39"/>
    <p:sldId id="651" r:id="rId40"/>
    <p:sldId id="650" r:id="rId41"/>
    <p:sldId id="652" r:id="rId42"/>
    <p:sldId id="657" r:id="rId43"/>
    <p:sldId id="653" r:id="rId44"/>
    <p:sldId id="654" r:id="rId45"/>
    <p:sldId id="655" r:id="rId46"/>
    <p:sldId id="581" r:id="rId47"/>
    <p:sldId id="658" r:id="rId48"/>
    <p:sldId id="674" r:id="rId49"/>
    <p:sldId id="675" r:id="rId50"/>
    <p:sldId id="676" r:id="rId51"/>
    <p:sldId id="678" r:id="rId52"/>
    <p:sldId id="680" r:id="rId53"/>
    <p:sldId id="681" r:id="rId54"/>
    <p:sldId id="665" r:id="rId55"/>
    <p:sldId id="679" r:id="rId56"/>
    <p:sldId id="670" r:id="rId57"/>
    <p:sldId id="673" r:id="rId58"/>
    <p:sldId id="582" r:id="rId59"/>
    <p:sldId id="583" r:id="rId60"/>
    <p:sldId id="584" r:id="rId6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400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400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400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400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333333"/>
    <a:srgbClr val="0088B8"/>
    <a:srgbClr val="969696"/>
    <a:srgbClr val="005776"/>
    <a:srgbClr val="008EC0"/>
    <a:srgbClr val="008000"/>
    <a:srgbClr val="808080"/>
    <a:srgbClr val="5F5F5F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8" autoAdjust="0"/>
    <p:restoredTop sz="80941" autoAdjust="0"/>
  </p:normalViewPr>
  <p:slideViewPr>
    <p:cSldViewPr>
      <p:cViewPr varScale="1">
        <p:scale>
          <a:sx n="100" d="100"/>
          <a:sy n="100" d="100"/>
        </p:scale>
        <p:origin x="9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FD4C6-C458-45EB-A677-43CA56001A79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B672D-DB1C-422C-BA70-210DF17F5A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836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18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2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2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2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2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2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47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622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2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1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99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99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99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58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58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58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04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04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50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4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0188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41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41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41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41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36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069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78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069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0690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06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78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0690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0690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0690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069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069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58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781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302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176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6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2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Steady Selling Movies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는 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2010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년부터 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2016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년까지 </a:t>
            </a:r>
            <a:r>
              <a:rPr lang="en-US" altLang="ko-KR" sz="1200" b="1" dirty="0" err="1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imdb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전세계 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1100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개 영화데이터를 바탕으로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영화의 흥행에 영향을 주는 변수들 간의 관계와 시간에 따라 변화하는 인기의 흐름을 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parallel coordinates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와 </a:t>
            </a:r>
            <a:r>
              <a:rPr lang="en-US" altLang="ko-KR" sz="1200" b="1" dirty="0" err="1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radviz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로 </a:t>
            </a:r>
            <a:r>
              <a:rPr lang="ko-KR" altLang="en-US" sz="1200" b="1" dirty="0" err="1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시각화하였다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. 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이를 통해 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</a:rPr>
              <a:t>다양한 범주형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</a:rPr>
              <a:t>수치형 변수들이 영화의 첫 개봉부터 재개봉까지의 전체 흥망성쇠 흐름에 어떤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</a:rPr>
              <a:t>영향을 주는지 흥행 패턴을 파악할 수 있다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dirty="0">
                <a:solidFill>
                  <a:srgbClr val="0070C0"/>
                </a:solidFill>
                <a:latin typeface="Frutiger Linotype"/>
              </a:rPr>
              <a:t>더불어 재개봉 영화 선정 기준을 파악하고 기존 영화 대비 재개봉 영화 흥행 성과를 비교하여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</a:rPr>
              <a:t>어떤 영화가 꾸준히 인기를 얻는 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</a:rPr>
              <a:t>“steady selling movies”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</a:rPr>
              <a:t>인지 알 수 있다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dirty="0">
                <a:solidFill>
                  <a:srgbClr val="0070C0"/>
                </a:solidFill>
                <a:latin typeface="Frutiger Linotype"/>
              </a:rPr>
              <a:t>이 시각화를 통해 시기에 따라 어떤 영화를 제작하고 재개봉 하여 소비자의 마음을 사로잡을 수 있을지 알 수 있어 영화 제작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</a:rPr>
              <a:t>배급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Frutiger Linotype"/>
              </a:rPr>
              <a:t>마케팅 근거로서 도움이 될 가능성을 가지고 있다</a:t>
            </a:r>
            <a:r>
              <a:rPr lang="en-US" altLang="ko-KR" sz="1200" b="1" dirty="0">
                <a:solidFill>
                  <a:srgbClr val="0070C0"/>
                </a:solidFill>
                <a:latin typeface="Frutiger Linotyp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738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B672D-DB1C-422C-BA70-210DF17F5A7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80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E3419-7EFB-4BED-90C5-3FD4C38190E9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6892D-FFDB-49C6-8E21-DE6CBA83E13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A8293-F03B-496E-989B-AE5581AA7D0C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C6763-B6C7-4102-9765-C9DB0A1B02B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2F0CB-786F-4D8E-9039-70701114908A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23289-EB93-487E-97A8-5217CED565F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7B07D-99C6-4FF6-8480-5609A9676F73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508675-D675-4D7F-8802-B8C20286F51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E665F-1B43-4E19-9585-84866D459461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747EC-A56F-462E-841D-2ECF57D5B19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62F70-9C95-4D59-AE0C-843B6E0C6807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81DD5-483A-4FD4-824A-4117A40D62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6C28D-05AD-4C48-97DD-CD5496F28A52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6070A-89DA-49AF-9E09-B9C3F8FA34A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0F1E7-1B35-42E1-9E9E-DBDC3EAA9E31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0D20E-9A21-4D78-893F-4C9C833ACF2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006AA-DEB4-4928-8C9D-CA991CB9899C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44959-5196-49C1-9659-011CD8243A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29462-CD96-4288-B0B3-13905F69C8AD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4F13D-3CAB-4E4C-A2C4-35C098C11E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4A539-F542-4900-BA83-93D4F12CA420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DD0F1-C5C5-4027-AF97-3F80A95EE49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F367C7A-CD17-458A-B6B8-7286107AABCD}" type="datetimeFigureOut">
              <a:rPr lang="ko-KR" altLang="en-US"/>
              <a:pPr>
                <a:defRPr/>
              </a:pPr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6CC244-47FA-4FE7-B29D-392A81014B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xofficemojo.com/" TargetMode="External"/><Relationship Id="rId2" Type="http://schemas.openxmlformats.org/officeDocument/2006/relationships/hyperlink" Target="https://pro.imdb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ctrTitle"/>
          </p:nvPr>
        </p:nvSpPr>
        <p:spPr>
          <a:xfrm>
            <a:off x="323528" y="2603571"/>
            <a:ext cx="8689218" cy="792163"/>
          </a:xfrm>
        </p:spPr>
        <p:txBody>
          <a:bodyPr anchor="t"/>
          <a:lstStyle/>
          <a:p>
            <a:pPr algn="l"/>
            <a:r>
              <a:rPr lang="en-US" altLang="ko-KR" sz="48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Steady Selling Movies</a:t>
            </a:r>
            <a:r>
              <a:rPr lang="en-US" altLang="ko-KR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</a:br>
            <a:r>
              <a:rPr lang="en-US" altLang="ko-KR" sz="2800" b="1" dirty="0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implemented with Parallel Coordinates &amp; </a:t>
            </a:r>
            <a:r>
              <a:rPr lang="en-US" altLang="ko-KR" sz="2800" b="1" dirty="0" err="1">
                <a:solidFill>
                  <a:srgbClr val="0070C0"/>
                </a:solidFill>
                <a:latin typeface="Frutiger Linotype"/>
                <a:ea typeface="Verdana" pitchFamily="34" charset="0"/>
                <a:cs typeface="Verdana" pitchFamily="34" charset="0"/>
              </a:rPr>
              <a:t>RadViz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lang="ko-KR" altLang="en-US" sz="4000" b="1" dirty="0">
              <a:solidFill>
                <a:srgbClr val="0070C0"/>
              </a:solidFill>
              <a:latin typeface="Frutiger Linotype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95784" y="1449292"/>
            <a:ext cx="998537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95288" y="0"/>
            <a:ext cx="8353425" cy="1889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 b="1" dirty="0"/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323528" y="692696"/>
            <a:ext cx="5472608" cy="396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Frutiger Linotype" pitchFamily="34" charset="0"/>
                <a:cs typeface="Verdana" pitchFamily="34" charset="0"/>
              </a:rPr>
              <a:t>201721433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Frutiger Linotype" pitchFamily="34" charset="0"/>
                <a:cs typeface="Verdana" pitchFamily="34" charset="0"/>
              </a:rPr>
              <a:t>윤다정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Frutiger Linotype" pitchFamily="34" charset="0"/>
              <a:cs typeface="Verdana" pitchFamily="34" charset="0"/>
            </a:endParaRPr>
          </a:p>
          <a:p>
            <a:pPr algn="l" eaLnBrk="1" hangingPunct="1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Frutiger Linotype" pitchFamily="34" charset="0"/>
                <a:cs typeface="Verdana" pitchFamily="34" charset="0"/>
              </a:rPr>
              <a:t>201521468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Frutiger Linotype" pitchFamily="34" charset="0"/>
                <a:cs typeface="Verdana" pitchFamily="34" charset="0"/>
              </a:rPr>
              <a:t>이승욱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Frutiger Linotype" pitchFamily="34" charset="0"/>
              <a:cs typeface="Verdana" pitchFamily="34" charset="0"/>
            </a:endParaRPr>
          </a:p>
          <a:p>
            <a:pPr algn="l" eaLnBrk="1" hangingPunct="1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Frutiger Linotype" pitchFamily="34" charset="0"/>
                <a:cs typeface="Verdana" pitchFamily="34" charset="0"/>
              </a:rPr>
              <a:t>201821143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Frutiger Linotype" pitchFamily="34" charset="0"/>
                <a:cs typeface="Verdana" pitchFamily="34" charset="0"/>
              </a:rPr>
              <a:t>차승아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Frutiger Linotype" pitchFamily="34" charset="0"/>
              <a:cs typeface="Verdana" pitchFamily="34" charset="0"/>
            </a:endParaRPr>
          </a:p>
          <a:p>
            <a:pPr algn="l" eaLnBrk="1" hangingPunct="1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Frutiger Linotype" pitchFamily="34" charset="0"/>
                <a:cs typeface="Verdana" pitchFamily="34" charset="0"/>
              </a:rPr>
              <a:t>201521481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Frutiger Linotype" pitchFamily="34" charset="0"/>
                <a:cs typeface="Verdana" pitchFamily="34" charset="0"/>
              </a:rPr>
              <a:t>한상혁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 bwMode="auto">
          <a:xfrm>
            <a:off x="7164288" y="6309320"/>
            <a:ext cx="1848458" cy="396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  <a:latin typeface="Frutiger Linotype" pitchFamily="34" charset="0"/>
                <a:cs typeface="Vrinda" pitchFamily="34" charset="0"/>
              </a:rPr>
              <a:t>2020 </a:t>
            </a:r>
            <a:r>
              <a:rPr lang="en-US" altLang="ko-KR" sz="1300" dirty="0" err="1">
                <a:solidFill>
                  <a:schemeClr val="bg1">
                    <a:lumMod val="65000"/>
                  </a:schemeClr>
                </a:solidFill>
                <a:latin typeface="Frutiger Linotype" pitchFamily="34" charset="0"/>
                <a:cs typeface="Vrinda" pitchFamily="34" charset="0"/>
              </a:rPr>
              <a:t>Ajou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  <a:latin typeface="Frutiger Linotype" pitchFamily="34" charset="0"/>
                <a:cs typeface="Vrinda" pitchFamily="34" charset="0"/>
              </a:rPr>
              <a:t> University 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  <a:latin typeface="Frutiger Linotype" pitchFamily="34" charset="0"/>
              <a:cs typeface="Vrind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7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Existing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 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Project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01215" y="4695309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algun Gothic" charset="0"/>
                <a:ea typeface="Malgun Gothic" charset="0"/>
                <a:cs typeface="Malgun Gothic" charset="0"/>
              </a:rPr>
              <a:t>Hidden Impact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3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01798" y="4653136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="" xmlns:a16="http://schemas.microsoft.com/office/drawing/2014/main" id="{DFEFDEA2-D7B7-4951-9318-9560A5F954D4}"/>
              </a:ext>
            </a:extLst>
          </p:cNvPr>
          <p:cNvSpPr/>
          <p:nvPr/>
        </p:nvSpPr>
        <p:spPr>
          <a:xfrm>
            <a:off x="304642" y="5090955"/>
            <a:ext cx="8731854" cy="144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한국 영화 흥행에 영향을 주는 요인들과 관계 패턴을 확인하는 기존 시각화 프로젝트 사례이다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해당 프로젝트 한계는 </a:t>
            </a:r>
            <a:endParaRPr lang="en-US" altLang="ko-KR" sz="100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(1)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흥행 변수 기준이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년 전의 논문 기준을 따라 온라인 구전 및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SNS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효과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등 최신 영화 마케팅 및 소비 문화를 고려하지 못한다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장르의 다양성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시간의 흐름에 대한 인사이트가 적다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(3)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흥행의 흐름의 연장선인 재개봉 요소 또한 고려하지 못하고 있다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B687338-993F-464A-A9CE-DC71FADE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50" y="1515938"/>
            <a:ext cx="5179822" cy="3004200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="" xmlns:a16="http://schemas.microsoft.com/office/drawing/2014/main" id="{544203D4-D483-4869-A0AC-1D1D9625ABCD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기존 영화 흥행 </a:t>
            </a: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시각화 프로젝트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519DFB05-F9A0-4CEF-B23F-FE638D210C48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2</a:t>
            </a:r>
            <a:endParaRPr lang="ko-KR" altLang="en-US" sz="1500" dirty="0">
              <a:latin typeface="Frutiger Linotyp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4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Research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01215" y="4695309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utiger Linotype" panose="020B0604030504040204"/>
              </a:rPr>
              <a:t>Improving the Fidelity of Contextual Data Layouts Using a Generalized Barycentric Coordinates Framework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Frutiger Linotype" panose="020B0604030504040204"/>
              <a:ea typeface="Malgun Gothic" charset="0"/>
              <a:cs typeface="Malgun Gothic" charset="0"/>
            </a:endParaRPr>
          </a:p>
        </p:txBody>
      </p:sp>
      <p:cxnSp>
        <p:nvCxnSpPr>
          <p:cNvPr id="13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01798" y="4653136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="" xmlns:a16="http://schemas.microsoft.com/office/drawing/2014/main" id="{DFEFDEA2-D7B7-4951-9318-9560A5F954D4}"/>
              </a:ext>
            </a:extLst>
          </p:cNvPr>
          <p:cNvSpPr/>
          <p:nvPr/>
        </p:nvSpPr>
        <p:spPr>
          <a:xfrm>
            <a:off x="304642" y="5378987"/>
            <a:ext cx="7291693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다변량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변수들을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parallel coordinates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Radviz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의 연동을 통해 패턴을 파악할 수 있는 시각화 연구자료이다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이 두 그래프 연동을 통해 한 쪽만 보았을 때 볼 수 없는 변수 별 영향력 분포와 경향성을 보완하여 더 잘 파악할 수 있다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CBC6CCCA-D1F8-4C3C-982E-1E6393678091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 err="1">
                <a:latin typeface="Frutiger Linotype" pitchFamily="34" charset="0"/>
                <a:cs typeface="Verdana" pitchFamily="34" charset="0"/>
              </a:rPr>
              <a:t>다변량</a:t>
            </a: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 변수 시각화 방법 참고 리서치 </a:t>
            </a:r>
            <a:r>
              <a:rPr kumimoji="0" lang="en-US" altLang="ko-KR" sz="1500" b="1" dirty="0">
                <a:latin typeface="Frutiger Linotype" pitchFamily="34" charset="0"/>
                <a:cs typeface="Verdana" pitchFamily="34" charset="0"/>
              </a:rPr>
              <a:t>1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15429AE-58FD-41A8-8FF5-6789A3096D2C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3</a:t>
            </a:r>
            <a:endParaRPr lang="ko-KR" altLang="en-US" sz="1500" dirty="0">
              <a:latin typeface="Frutiger Linotyp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0043AAF-43F9-4493-A5C7-72874B27A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69"/>
          <a:stretch/>
        </p:blipFill>
        <p:spPr>
          <a:xfrm>
            <a:off x="1904837" y="1575666"/>
            <a:ext cx="5472608" cy="28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Research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01215" y="4695309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 err="1">
                <a:effectLst/>
                <a:latin typeface="Frutiger Linotype" panose="020B0604030504040204"/>
              </a:rPr>
              <a:t>SpringView</a:t>
            </a:r>
            <a:r>
              <a:rPr lang="en-US" sz="2000" b="1" i="0" dirty="0">
                <a:effectLst/>
                <a:latin typeface="Frutiger Linotype" panose="020B0604030504040204"/>
              </a:rPr>
              <a:t>: cooperation of </a:t>
            </a:r>
            <a:r>
              <a:rPr lang="en-US" sz="2000" b="1" i="0" dirty="0" err="1">
                <a:effectLst/>
                <a:latin typeface="Frutiger Linotype" panose="020B0604030504040204"/>
              </a:rPr>
              <a:t>radviz</a:t>
            </a:r>
            <a:r>
              <a:rPr lang="en-US" sz="2000" b="1" i="0" dirty="0">
                <a:effectLst/>
                <a:latin typeface="Frutiger Linotype" panose="020B0604030504040204"/>
              </a:rPr>
              <a:t> and parallel coordinates for view optimization and clutter reduction</a:t>
            </a:r>
            <a:endParaRPr lang="en-US" altLang="ko-KR" sz="2800" dirty="0">
              <a:latin typeface="Frutiger Linotype" panose="020B0604030504040204"/>
              <a:ea typeface="Malgun Gothic" charset="0"/>
              <a:cs typeface="Malgun Gothic" charset="0"/>
            </a:endParaRPr>
          </a:p>
        </p:txBody>
      </p:sp>
      <p:cxnSp>
        <p:nvCxnSpPr>
          <p:cNvPr id="13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01798" y="4653136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="" xmlns:a16="http://schemas.microsoft.com/office/drawing/2014/main" id="{DFEFDEA2-D7B7-4951-9318-9560A5F954D4}"/>
              </a:ext>
            </a:extLst>
          </p:cNvPr>
          <p:cNvSpPr/>
          <p:nvPr/>
        </p:nvSpPr>
        <p:spPr>
          <a:xfrm>
            <a:off x="304642" y="5378987"/>
            <a:ext cx="7291693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다변량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변수들을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parallel coordinates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Radviz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의 연동을 통해 패턴을 파악할 수 있는 시각화 연구자료이다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이 두 그래프 연동을 통해 한 쪽만 보았을 때 볼 수 없는 변수 별 영향력 분포와 경향성을 보완하여 더 잘 파악할 수 있다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CBC6CCCA-D1F8-4C3C-982E-1E6393678091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 err="1">
                <a:latin typeface="Frutiger Linotype" pitchFamily="34" charset="0"/>
                <a:cs typeface="Verdana" pitchFamily="34" charset="0"/>
              </a:rPr>
              <a:t>다변량</a:t>
            </a: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 변수 시각화 방법 참고 리서치 </a:t>
            </a:r>
            <a:r>
              <a:rPr kumimoji="0" lang="en-US" altLang="ko-KR" sz="1500" dirty="0">
                <a:latin typeface="Frutiger Linotype" pitchFamily="34" charset="0"/>
                <a:cs typeface="Verdana" pitchFamily="34" charset="0"/>
              </a:rPr>
              <a:t>2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15429AE-58FD-41A8-8FF5-6789A3096D2C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3</a:t>
            </a:r>
            <a:endParaRPr lang="ko-KR" altLang="en-US" sz="1500" dirty="0">
              <a:latin typeface="Frutiger Linotype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AC32789-C6A4-476C-814F-DE390D21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716666"/>
            <a:ext cx="2272522" cy="2786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7958841-D15F-4D59-9C66-3463A873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109" y="1785151"/>
            <a:ext cx="2100184" cy="27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5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01798" y="5146039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="" xmlns:a16="http://schemas.microsoft.com/office/drawing/2014/main" id="{DFEFDEA2-D7B7-4951-9318-9560A5F954D4}"/>
              </a:ext>
            </a:extLst>
          </p:cNvPr>
          <p:cNvSpPr/>
          <p:nvPr/>
        </p:nvSpPr>
        <p:spPr>
          <a:xfrm>
            <a:off x="304642" y="5583858"/>
            <a:ext cx="7291693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장르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관람등급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배우 효과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극장 수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평점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소셜미디어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변수 등이 영화 흥행에 영향을 끼치는 요소임을 알 수 있다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7378212F-3EE0-4FF6-A912-DAFB35BC2A33}"/>
              </a:ext>
            </a:extLst>
          </p:cNvPr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4D9BAFD4-9AB5-4FEE-9936-78F07EC8A2DE}"/>
              </a:ext>
            </a:extLst>
          </p:cNvPr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5BA216F1-B7E2-455E-B10E-92069A9ACEAD}"/>
              </a:ext>
            </a:extLst>
          </p:cNvPr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3045E2BD-3C28-4293-9559-7512C5B17F86}"/>
              </a:ext>
            </a:extLst>
          </p:cNvPr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66275F55-01AE-4905-9886-636DF19CA131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영화 흥행에 영향을 주는 변수 분석 논문 참고 </a:t>
            </a:r>
            <a:r>
              <a:rPr kumimoji="0" lang="en-US" altLang="ko-KR" sz="1500" dirty="0">
                <a:latin typeface="Frutiger Linotype" pitchFamily="34" charset="0"/>
                <a:cs typeface="Verdana" pitchFamily="34" charset="0"/>
              </a:rPr>
              <a:t>1</a:t>
            </a: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 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8EB95BD-31DB-40D8-8C54-B7F17E019F87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4</a:t>
            </a:r>
            <a:endParaRPr lang="ko-KR" altLang="en-US" sz="1500" dirty="0">
              <a:latin typeface="Frutiger Linotype" pitchFamily="34" charset="0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0F9FC7FB-04D4-4FFF-BE5E-23AD5C735854}"/>
              </a:ext>
            </a:extLst>
          </p:cNvPr>
          <p:cNvSpPr txBox="1">
            <a:spLocks/>
          </p:cNvSpPr>
          <p:nvPr/>
        </p:nvSpPr>
        <p:spPr bwMode="auto">
          <a:xfrm>
            <a:off x="349329" y="5270399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2000" b="1" dirty="0">
                <a:latin typeface="Frutiger Linotype" pitchFamily="34" charset="0"/>
                <a:cs typeface="Verdana" pitchFamily="34" charset="0"/>
              </a:rPr>
              <a:t>영화 흥행 결정 요인과 흥행 성과 예측 연구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B03B8577-3801-4E10-8ADA-142C927A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458593"/>
            <a:ext cx="3875632" cy="3607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AF10F879-C5EB-4E5F-9EC0-C10E105E8B59}"/>
              </a:ext>
            </a:extLst>
          </p:cNvPr>
          <p:cNvSpPr/>
          <p:nvPr/>
        </p:nvSpPr>
        <p:spPr>
          <a:xfrm>
            <a:off x="2448708" y="1771612"/>
            <a:ext cx="827002" cy="3273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2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01215" y="5127357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utiger Linotype" panose="020B0604030504040204"/>
              </a:rPr>
              <a:t>A Machine Learning Approach to Predict Movie Box-Office Success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Frutiger Linotype" panose="020B0604030504040204"/>
              <a:ea typeface="Malgun Gothic" charset="0"/>
              <a:cs typeface="Malgun Gothic" charset="0"/>
            </a:endParaRPr>
          </a:p>
        </p:txBody>
      </p:sp>
      <p:cxnSp>
        <p:nvCxnSpPr>
          <p:cNvPr id="13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01798" y="5085184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="" xmlns:a16="http://schemas.microsoft.com/office/drawing/2014/main" id="{DFEFDEA2-D7B7-4951-9318-9560A5F954D4}"/>
              </a:ext>
            </a:extLst>
          </p:cNvPr>
          <p:cNvSpPr/>
          <p:nvPr/>
        </p:nvSpPr>
        <p:spPr>
          <a:xfrm>
            <a:off x="304642" y="5523003"/>
            <a:ext cx="8371814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앞선 논문은 한국 영화에 국한되어 있으므로 전세계 영화에 대한 영화 흥행 변수 관련 논문을 참고하였다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기본적으로 앞서 참고한 한국 영화 흥행에 영향을 끼치는 변수들과 비슷한 부분이 많았다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해외 논문들을 참고하여 한국 평점을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IMDB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평점으로 바꾸어 수집하고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제작비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IMDB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리뷰 수 등을 추가로 수집하기로 하였다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7378212F-3EE0-4FF6-A912-DAFB35BC2A33}"/>
              </a:ext>
            </a:extLst>
          </p:cNvPr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4D9BAFD4-9AB5-4FEE-9936-78F07EC8A2DE}"/>
              </a:ext>
            </a:extLst>
          </p:cNvPr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5BA216F1-B7E2-455E-B10E-92069A9ACEAD}"/>
              </a:ext>
            </a:extLst>
          </p:cNvPr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3045E2BD-3C28-4293-9559-7512C5B17F86}"/>
              </a:ext>
            </a:extLst>
          </p:cNvPr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66275F55-01AE-4905-9886-636DF19CA131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영화 흥행에 영향을 주는 변수 분석 논문 참고 </a:t>
            </a:r>
            <a:r>
              <a:rPr kumimoji="0" lang="en-US" altLang="ko-KR" sz="1500" dirty="0">
                <a:latin typeface="Frutiger Linotype" pitchFamily="34" charset="0"/>
                <a:cs typeface="Verdana" pitchFamily="34" charset="0"/>
              </a:rPr>
              <a:t>2</a:t>
            </a: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 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8EB95BD-31DB-40D8-8C54-B7F17E019F87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4</a:t>
            </a:r>
            <a:endParaRPr lang="ko-KR" altLang="en-US" sz="1500" dirty="0">
              <a:latin typeface="Frutiger Linotype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F0AE011-DB9D-4C05-8504-AB93BDF853AA}"/>
              </a:ext>
            </a:extLst>
          </p:cNvPr>
          <p:cNvGrpSpPr/>
          <p:nvPr/>
        </p:nvGrpSpPr>
        <p:grpSpPr>
          <a:xfrm>
            <a:off x="1672508" y="1691697"/>
            <a:ext cx="5707804" cy="3224752"/>
            <a:chOff x="1234247" y="1619672"/>
            <a:chExt cx="6558872" cy="3705580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8092D891-E244-4B5C-AFA0-C505BCDAE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4247" y="1619672"/>
              <a:ext cx="6558872" cy="370558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45D01047-5B09-462F-995F-E8427B529DE4}"/>
                </a:ext>
              </a:extLst>
            </p:cNvPr>
            <p:cNvSpPr/>
            <p:nvPr/>
          </p:nvSpPr>
          <p:spPr>
            <a:xfrm>
              <a:off x="1383395" y="2873978"/>
              <a:ext cx="1564935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AF1D6C2C-222E-423C-8996-130B58890147}"/>
                </a:ext>
              </a:extLst>
            </p:cNvPr>
            <p:cNvSpPr/>
            <p:nvPr/>
          </p:nvSpPr>
          <p:spPr>
            <a:xfrm>
              <a:off x="1383395" y="3472462"/>
              <a:ext cx="1564935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758C03FF-5176-48FE-BE5C-860A3918AD1B}"/>
                </a:ext>
              </a:extLst>
            </p:cNvPr>
            <p:cNvSpPr/>
            <p:nvPr/>
          </p:nvSpPr>
          <p:spPr>
            <a:xfrm>
              <a:off x="1358435" y="4187266"/>
              <a:ext cx="1589895" cy="105106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85BB05DE-FD47-435B-8ECC-C977588C2B86}"/>
                </a:ext>
              </a:extLst>
            </p:cNvPr>
            <p:cNvSpPr/>
            <p:nvPr/>
          </p:nvSpPr>
          <p:spPr>
            <a:xfrm>
              <a:off x="1350881" y="2100540"/>
              <a:ext cx="1564935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744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01215" y="5055349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lgun Gothic" charset="0"/>
                <a:ea typeface="Malgun Gothic" charset="0"/>
                <a:cs typeface="Malgun Gothic" charset="0"/>
              </a:rPr>
              <a:t>재개봉 영화의 성과에 영향을 미치는 요인에 관한 연구</a:t>
            </a:r>
            <a:r>
              <a:rPr lang="en-US" altLang="ko-KR" sz="2000" dirty="0">
                <a:latin typeface="Malgun Gothic" charset="0"/>
                <a:ea typeface="Malgun Gothic" charset="0"/>
                <a:cs typeface="Malgun Gothic" charset="0"/>
              </a:rPr>
              <a:t>: </a:t>
            </a:r>
            <a:r>
              <a:rPr lang="ko-KR" altLang="en-US" sz="2000" dirty="0">
                <a:latin typeface="Malgun Gothic" charset="0"/>
                <a:ea typeface="Malgun Gothic" charset="0"/>
                <a:cs typeface="Malgun Gothic" charset="0"/>
              </a:rPr>
              <a:t>한국 영화 중심</a:t>
            </a:r>
            <a:r>
              <a:rPr lang="en-US" altLang="ko-KR" sz="2000" dirty="0">
                <a:latin typeface="Malgun Gothic" charset="0"/>
                <a:ea typeface="Malgun Gothic" charset="0"/>
                <a:cs typeface="Malgun Gothic" charset="0"/>
              </a:rPr>
              <a:t>..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3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01798" y="5013176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="" xmlns:a16="http://schemas.microsoft.com/office/drawing/2014/main" id="{DFEFDEA2-D7B7-4951-9318-9560A5F954D4}"/>
              </a:ext>
            </a:extLst>
          </p:cNvPr>
          <p:cNvSpPr/>
          <p:nvPr/>
        </p:nvSpPr>
        <p:spPr>
          <a:xfrm>
            <a:off x="304642" y="5450995"/>
            <a:ext cx="8279167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영화 흥행 관련 논문을 참고한 결과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흥행에 영향을 끼치는 요소 모두가 기본적으로 영화 첫 흥행에 영향을 주는 변수 안에 포함되는 장르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관람 등급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스크린 수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등임을 확인하였다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따라서 기존 흥행 변수 간의 관계를 알아보는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Parallel Coordinates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Radviz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그래프 안에서 재개봉 영화의 흥행도 같은 기준으로 심화 분석이 가능하다고 판단하였다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7378212F-3EE0-4FF6-A912-DAFB35BC2A33}"/>
              </a:ext>
            </a:extLst>
          </p:cNvPr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4D9BAFD4-9AB5-4FEE-9936-78F07EC8A2DE}"/>
              </a:ext>
            </a:extLst>
          </p:cNvPr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5BA216F1-B7E2-455E-B10E-92069A9ACEAD}"/>
              </a:ext>
            </a:extLst>
          </p:cNvPr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3045E2BD-3C28-4293-9559-7512C5B17F86}"/>
              </a:ext>
            </a:extLst>
          </p:cNvPr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66275F55-01AE-4905-9886-636DF19CA131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재개봉 관련 논문 참고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8EB95BD-31DB-40D8-8C54-B7F17E019F87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5</a:t>
            </a:r>
            <a:endParaRPr lang="ko-KR" altLang="en-US" sz="1500" dirty="0">
              <a:latin typeface="Frutiger Linotyp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B0EA113-6E92-44D9-8C2F-DF6362A5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11" y="1619672"/>
            <a:ext cx="2586738" cy="3077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7C60228-AF9C-4206-9419-F5E125C5F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919316"/>
            <a:ext cx="4256782" cy="256488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4F7766F-6C9E-4927-8DE2-C780F0E1E6D3}"/>
              </a:ext>
            </a:extLst>
          </p:cNvPr>
          <p:cNvSpPr/>
          <p:nvPr/>
        </p:nvSpPr>
        <p:spPr>
          <a:xfrm>
            <a:off x="4837129" y="2492896"/>
            <a:ext cx="1116588" cy="1176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82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제목 1"/>
          <p:cNvSpPr>
            <a:spLocks noGrp="1"/>
          </p:cNvSpPr>
          <p:nvPr>
            <p:ph type="ctrTitle"/>
          </p:nvPr>
        </p:nvSpPr>
        <p:spPr>
          <a:xfrm>
            <a:off x="323528" y="2348881"/>
            <a:ext cx="8712968" cy="1728191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altLang="ko-KR" b="1" dirty="0">
                <a:latin typeface="Frutiger Linotype" panose="020B0604030504040204" pitchFamily="34" charset="0"/>
              </a:rPr>
              <a:t>Differences from existing research </a:t>
            </a:r>
            <a:endParaRPr lang="ko-KR" altLang="en-US" sz="3600" b="1" dirty="0">
              <a:latin typeface="Frutiger Linotype" panose="020B0604030504040204" pitchFamily="34" charset="0"/>
              <a:cs typeface="Verdan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2083160"/>
            <a:ext cx="8352928" cy="9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2083160"/>
            <a:ext cx="1061070" cy="94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39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Differentiation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95536" y="1833651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전세계 데이터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확장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&amp;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최근 영화 산업 동향을 고려한 변수 다양화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3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1772816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="" xmlns:a16="http://schemas.microsoft.com/office/drawing/2014/main" id="{DFEFDEA2-D7B7-4951-9318-9560A5F954D4}"/>
              </a:ext>
            </a:extLst>
          </p:cNvPr>
          <p:cNvSpPr/>
          <p:nvPr/>
        </p:nvSpPr>
        <p:spPr>
          <a:xfrm>
            <a:off x="398964" y="2210635"/>
            <a:ext cx="9717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년 전과 현재의 영화 산업에서 흥행 영화에 영향을 주는 요소와 조건들이 다른데 이를 고려한 프로젝트는 없었다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또한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이전 프로젝트는 한국 영화를 한정으로 분석하였다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데이터를 전세계 영화 시장으로 확장하고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최신 논문과 산업의 동향을 참고하여 소셜 미디어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페이스북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점수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17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개의 장르 다양화 및 중복을 고려하였다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Multi-dimensional Data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중 상관성이 높은 변수의 조합으로 주 그래프 변수로 활용하였다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59F901-930E-433E-9E14-A74AC87D4EEE}"/>
              </a:ext>
            </a:extLst>
          </p:cNvPr>
          <p:cNvSpPr txBox="1"/>
          <p:nvPr/>
        </p:nvSpPr>
        <p:spPr>
          <a:xfrm>
            <a:off x="395536" y="5662989"/>
            <a:ext cx="907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집합 개념을 통한 조건 선택의 다양화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: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장르의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MUST(AND), OR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체크 기능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</a:p>
        </p:txBody>
      </p:sp>
      <p:cxnSp>
        <p:nvCxnSpPr>
          <p:cNvPr id="17" name="직선 연결선 28">
            <a:extLst>
              <a:ext uri="{FF2B5EF4-FFF2-40B4-BE49-F238E27FC236}">
                <a16:creationId xmlns="" xmlns:a16="http://schemas.microsoft.com/office/drawing/2014/main" id="{D4EE248C-C65F-47C8-8AAF-16C460821702}"/>
              </a:ext>
            </a:extLst>
          </p:cNvPr>
          <p:cNvCxnSpPr/>
          <p:nvPr/>
        </p:nvCxnSpPr>
        <p:spPr>
          <a:xfrm>
            <a:off x="496119" y="5559043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5">
            <a:extLst>
              <a:ext uri="{FF2B5EF4-FFF2-40B4-BE49-F238E27FC236}">
                <a16:creationId xmlns="" xmlns:a16="http://schemas.microsoft.com/office/drawing/2014/main" id="{11D5663B-86FF-41D6-99EF-F70EA9C673DC}"/>
              </a:ext>
            </a:extLst>
          </p:cNvPr>
          <p:cNvSpPr/>
          <p:nvPr/>
        </p:nvSpPr>
        <p:spPr>
          <a:xfrm>
            <a:off x="395536" y="6063099"/>
            <a:ext cx="8856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콘텐츠 산업의 발전과 다양화로 인해 여러 장르가 혼합된 콘텐츠가 많아지고 있으며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이에 따라 소비자들의 취향 또한 다채로워지고 있다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이를 고려하여 장르를 집합의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AND, OR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기능을 사용하여 이용자들의 취향을 다양하게 고려한 시각화 분석을 할 수 있다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3A56E6B-76CB-47A4-8E20-865C3A30C0C5}"/>
              </a:ext>
            </a:extLst>
          </p:cNvPr>
          <p:cNvSpPr txBox="1"/>
          <p:nvPr/>
        </p:nvSpPr>
        <p:spPr>
          <a:xfrm>
            <a:off x="395536" y="3214717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영화 인기의 흐름 및 지속성을 알 수 있는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재개봉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시각화 추가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20" name="직선 연결선 28">
            <a:extLst>
              <a:ext uri="{FF2B5EF4-FFF2-40B4-BE49-F238E27FC236}">
                <a16:creationId xmlns="" xmlns:a16="http://schemas.microsoft.com/office/drawing/2014/main" id="{8C0282AE-7DB7-42C9-A8D7-C8DD753B815A}"/>
              </a:ext>
            </a:extLst>
          </p:cNvPr>
          <p:cNvCxnSpPr/>
          <p:nvPr/>
        </p:nvCxnSpPr>
        <p:spPr>
          <a:xfrm>
            <a:off x="496119" y="3110771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5">
            <a:extLst>
              <a:ext uri="{FF2B5EF4-FFF2-40B4-BE49-F238E27FC236}">
                <a16:creationId xmlns="" xmlns:a16="http://schemas.microsoft.com/office/drawing/2014/main" id="{5ED51812-3191-41BC-9E73-A3305EC40400}"/>
              </a:ext>
            </a:extLst>
          </p:cNvPr>
          <p:cNvSpPr/>
          <p:nvPr/>
        </p:nvSpPr>
        <p:spPr>
          <a:xfrm>
            <a:off x="395536" y="3614827"/>
            <a:ext cx="8856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영화의 인기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흥행의 관점에서 첫 </a:t>
            </a: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개봉뿐만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아니라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정보 시각화까지 확장하여 영화 흥행의 흐름과 지속성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변수들간의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관계 등을 심화적으로 파악할 수 있다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이를 통해 인기 스테디셀러 영화를 전체적인 틀에서 분석이 가능하다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68EF185-28C3-4BF5-AA73-E3DD3C55C8B8}"/>
              </a:ext>
            </a:extLst>
          </p:cNvPr>
          <p:cNvSpPr txBox="1"/>
          <p:nvPr/>
        </p:nvSpPr>
        <p:spPr>
          <a:xfrm>
            <a:off x="395536" y="4348945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Parallel Coordinates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에 비교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Slope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그래프 추가 연동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30" name="직선 연결선 28">
            <a:extLst>
              <a:ext uri="{FF2B5EF4-FFF2-40B4-BE49-F238E27FC236}">
                <a16:creationId xmlns="" xmlns:a16="http://schemas.microsoft.com/office/drawing/2014/main" id="{8B1036A1-F919-424A-BF8E-C001FFDD8399}"/>
              </a:ext>
            </a:extLst>
          </p:cNvPr>
          <p:cNvCxnSpPr/>
          <p:nvPr/>
        </p:nvCxnSpPr>
        <p:spPr>
          <a:xfrm>
            <a:off x="496119" y="4293096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5">
            <a:extLst>
              <a:ext uri="{FF2B5EF4-FFF2-40B4-BE49-F238E27FC236}">
                <a16:creationId xmlns="" xmlns:a16="http://schemas.microsoft.com/office/drawing/2014/main" id="{C22B6FFC-88F9-4476-A231-47C8B28E2125}"/>
              </a:ext>
            </a:extLst>
          </p:cNvPr>
          <p:cNvSpPr/>
          <p:nvPr/>
        </p:nvSpPr>
        <p:spPr>
          <a:xfrm>
            <a:off x="398964" y="4725929"/>
            <a:ext cx="87450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전과 후의 흥행 정도를 비교하기 위해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다른 사이드 그래프를 분리하여 제작하지 않았다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논문을 통해 재개봉 흥행 성적이 재개봉 전의 기존 변수에 영향을 받는 것을 확인 후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하나의 기준을 공유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기존의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Parallel Coordinates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그래프 옆에 비교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slope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그래프를 연동하였다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05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제목 1"/>
          <p:cNvSpPr>
            <a:spLocks noGrp="1"/>
          </p:cNvSpPr>
          <p:nvPr>
            <p:ph type="ctrTitle"/>
          </p:nvPr>
        </p:nvSpPr>
        <p:spPr>
          <a:xfrm>
            <a:off x="323528" y="2348881"/>
            <a:ext cx="8712968" cy="1728191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altLang="ko-KR" b="1" dirty="0">
                <a:latin typeface="Frutiger Linotype" panose="020B0604030504040204" pitchFamily="34" charset="0"/>
              </a:rPr>
              <a:t>Data</a:t>
            </a:r>
            <a:br>
              <a:rPr lang="en-US" altLang="ko-KR" b="1" dirty="0">
                <a:latin typeface="Frutiger Linotype" panose="020B0604030504040204" pitchFamily="34" charset="0"/>
              </a:rPr>
            </a:br>
            <a: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</a:br>
            <a:endParaRPr lang="ko-KR" altLang="en-US" sz="3600" b="1" dirty="0">
              <a:latin typeface="Frutiger Linotype" panose="020B0604030504040204" pitchFamily="34" charset="0"/>
              <a:cs typeface="Verdan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2083160"/>
            <a:ext cx="8352928" cy="9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2083160"/>
            <a:ext cx="1061070" cy="94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4299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7378212F-3EE0-4FF6-A912-DAFB35BC2A33}"/>
              </a:ext>
            </a:extLst>
          </p:cNvPr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4D9BAFD4-9AB5-4FEE-9936-78F07EC8A2DE}"/>
              </a:ext>
            </a:extLst>
          </p:cNvPr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5BA216F1-B7E2-455E-B10E-92069A9ACEAD}"/>
              </a:ext>
            </a:extLst>
          </p:cNvPr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3045E2BD-3C28-4293-9559-7512C5B17F86}"/>
              </a:ext>
            </a:extLst>
          </p:cNvPr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66275F55-01AE-4905-9886-636DF19CA131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데이터 변수 소개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8EB95BD-31DB-40D8-8C54-B7F17E019F87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1</a:t>
            </a:r>
            <a:endParaRPr lang="ko-KR" altLang="en-US" sz="1500" dirty="0">
              <a:latin typeface="Frutiger Linotype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DAF80B1A-8412-4C89-9BCC-0BF6282A4236}"/>
              </a:ext>
            </a:extLst>
          </p:cNvPr>
          <p:cNvGrpSpPr/>
          <p:nvPr/>
        </p:nvGrpSpPr>
        <p:grpSpPr>
          <a:xfrm>
            <a:off x="328861" y="1774518"/>
            <a:ext cx="8280152" cy="4093428"/>
            <a:chOff x="395536" y="1382579"/>
            <a:chExt cx="8280152" cy="4093428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3B71C73F-4E82-4782-9DE1-BA4A162FB05E}"/>
                </a:ext>
              </a:extLst>
            </p:cNvPr>
            <p:cNvSpPr txBox="1"/>
            <p:nvPr/>
          </p:nvSpPr>
          <p:spPr>
            <a:xfrm>
              <a:off x="395536" y="1382579"/>
              <a:ext cx="8280152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1.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독립변수</a:t>
              </a:r>
              <a:endParaRPr lang="en-US" altLang="ko-KR" sz="2000" dirty="0">
                <a:latin typeface="Frutiger Linotype" panose="020B0604030504040204"/>
                <a:ea typeface="맑은 고딕" pitchFamily="50" charset="-127"/>
              </a:endParaRPr>
            </a:p>
            <a:p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        1) </a:t>
              </a:r>
              <a:r>
                <a:rPr lang="en-US" altLang="ko-KR" sz="2000" dirty="0" err="1">
                  <a:latin typeface="Frutiger Linotype" panose="020B0604030504040204"/>
                  <a:ea typeface="맑은 고딕" pitchFamily="50" charset="-127"/>
                </a:rPr>
                <a:t>Theater_num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 :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극장 수</a:t>
              </a:r>
              <a:endParaRPr lang="en-US" altLang="ko-KR" sz="2000" dirty="0">
                <a:latin typeface="Frutiger Linotype" panose="020B0604030504040204"/>
                <a:ea typeface="맑은 고딕" pitchFamily="50" charset="-127"/>
              </a:endParaRPr>
            </a:p>
            <a:p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        2) Duration: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상영시간</a:t>
              </a:r>
              <a:endParaRPr lang="en-US" altLang="ko-KR" sz="2000" dirty="0">
                <a:latin typeface="Frutiger Linotype" panose="020B0604030504040204"/>
                <a:ea typeface="맑은 고딕" pitchFamily="50" charset="-127"/>
              </a:endParaRPr>
            </a:p>
            <a:p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        3) IMDB: IMDB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평점</a:t>
              </a:r>
              <a:endParaRPr lang="en-US" altLang="ko-KR" sz="2000" dirty="0">
                <a:latin typeface="Frutiger Linotype" panose="020B0604030504040204"/>
                <a:ea typeface="맑은 고딕" pitchFamily="50" charset="-127"/>
              </a:endParaRPr>
            </a:p>
            <a:p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        4) </a:t>
              </a:r>
              <a:r>
                <a:rPr lang="en-US" altLang="ko-KR" sz="2000" dirty="0" err="1">
                  <a:latin typeface="Frutiger Linotype" panose="020B0604030504040204"/>
                  <a:ea typeface="맑은 고딕" pitchFamily="50" charset="-127"/>
                </a:rPr>
                <a:t>Actor_power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: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배우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영향력 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(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배우 인기도 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/ SNS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좋아요 수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) </a:t>
              </a:r>
            </a:p>
            <a:p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        5) </a:t>
              </a:r>
              <a:r>
                <a:rPr lang="en-US" altLang="ko-KR" sz="2000" dirty="0" err="1">
                  <a:latin typeface="Frutiger Linotype" panose="020B0604030504040204"/>
                  <a:ea typeface="맑은 고딕" pitchFamily="50" charset="-127"/>
                </a:rPr>
                <a:t>FB_likes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: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소셜미디어 점수 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(SNS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영화 좋아요 수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)</a:t>
              </a:r>
            </a:p>
            <a:p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        6) Reviews: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리뷰 수</a:t>
              </a:r>
              <a:endParaRPr lang="en-US" altLang="ko-KR" sz="2000" dirty="0">
                <a:latin typeface="Frutiger Linotype" panose="020B0604030504040204"/>
                <a:ea typeface="맑은 고딕" pitchFamily="50" charset="-127"/>
              </a:endParaRPr>
            </a:p>
            <a:p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        7) Season: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계절</a:t>
              </a:r>
              <a:endParaRPr lang="en-US" altLang="ko-KR" sz="2000" dirty="0">
                <a:latin typeface="Frutiger Linotype" panose="020B0604030504040204"/>
                <a:ea typeface="맑은 고딕" pitchFamily="50" charset="-127"/>
              </a:endParaRPr>
            </a:p>
            <a:p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        8) </a:t>
              </a:r>
              <a:r>
                <a:rPr lang="en-US" altLang="ko-KR" sz="2000" dirty="0" err="1">
                  <a:latin typeface="Frutiger Linotype" panose="020B0604030504040204"/>
                  <a:ea typeface="맑은 고딕" pitchFamily="50" charset="-127"/>
                </a:rPr>
                <a:t>Age_rank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: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관람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/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상영 등급</a:t>
              </a:r>
              <a:endParaRPr lang="en-US" altLang="ko-KR" sz="2000" dirty="0">
                <a:latin typeface="Frutiger Linotype" panose="020B0604030504040204"/>
                <a:ea typeface="맑은 고딕" pitchFamily="50" charset="-127"/>
              </a:endParaRPr>
            </a:p>
            <a:p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        9) Genre: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장르 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17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개</a:t>
              </a:r>
              <a:endParaRPr lang="en-US" altLang="ko-KR" sz="2000" dirty="0">
                <a:latin typeface="Frutiger Linotype" panose="020B0604030504040204"/>
                <a:ea typeface="맑은 고딕" pitchFamily="50" charset="-127"/>
              </a:endParaRPr>
            </a:p>
            <a:p>
              <a:endParaRPr lang="en-US" altLang="ko-KR" sz="2000" dirty="0">
                <a:latin typeface="Frutiger Linotype" panose="020B0604030504040204"/>
                <a:ea typeface="맑은 고딕" pitchFamily="50" charset="-127"/>
              </a:endParaRPr>
            </a:p>
            <a:p>
              <a:endParaRPr lang="en-US" altLang="ko-KR" sz="2000" dirty="0">
                <a:latin typeface="Frutiger Linotype" panose="020B0604030504040204"/>
                <a:ea typeface="맑은 고딕" pitchFamily="50" charset="-127"/>
              </a:endParaRPr>
            </a:p>
            <a:p>
              <a:endParaRPr lang="en-US" altLang="ko-KR" sz="2000" dirty="0">
                <a:latin typeface="+mn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731F7050-2C39-4611-8732-DA365FF85ECD}"/>
                </a:ext>
              </a:extLst>
            </p:cNvPr>
            <p:cNvSpPr/>
            <p:nvPr/>
          </p:nvSpPr>
          <p:spPr>
            <a:xfrm>
              <a:off x="606227" y="1884933"/>
              <a:ext cx="6840759" cy="482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20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BCD64234-17C1-4200-9F39-1BA2A8FE79A3}"/>
              </a:ext>
            </a:extLst>
          </p:cNvPr>
          <p:cNvGrpSpPr/>
          <p:nvPr/>
        </p:nvGrpSpPr>
        <p:grpSpPr>
          <a:xfrm>
            <a:off x="315144" y="5013176"/>
            <a:ext cx="8424936" cy="995314"/>
            <a:chOff x="395536" y="1382579"/>
            <a:chExt cx="8209981" cy="995314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0783CDDF-09EE-4EC6-8D4B-0877218F6A35}"/>
                </a:ext>
              </a:extLst>
            </p:cNvPr>
            <p:cNvSpPr txBox="1"/>
            <p:nvPr/>
          </p:nvSpPr>
          <p:spPr>
            <a:xfrm>
              <a:off x="395536" y="1382579"/>
              <a:ext cx="8209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맑은 고딕" pitchFamily="50" charset="-127"/>
                  <a:ea typeface="맑은 고딕" pitchFamily="50" charset="-127"/>
                </a:rPr>
                <a:t>2. </a:t>
              </a:r>
              <a:r>
                <a:rPr lang="ko-KR" altLang="en-US" sz="2000" dirty="0">
                  <a:latin typeface="Frutiger Linotype" panose="020B0604030504040204"/>
                  <a:ea typeface="맑은 고딕" pitchFamily="50" charset="-127"/>
                </a:rPr>
                <a:t>종속변수</a:t>
              </a:r>
              <a:r>
                <a:rPr lang="en-US" altLang="ko-KR" sz="2000" dirty="0">
                  <a:latin typeface="+mn-lt"/>
                  <a:ea typeface="맑은 고딕" pitchFamily="50" charset="-127"/>
                </a:rPr>
                <a:t> </a:t>
              </a:r>
            </a:p>
            <a:p>
              <a:r>
                <a:rPr lang="en-US" altLang="ko-KR" sz="2000" dirty="0">
                  <a:latin typeface="+mn-lt"/>
                  <a:ea typeface="맑은 고딕" pitchFamily="50" charset="-127"/>
                </a:rPr>
                <a:t>     </a:t>
              </a:r>
              <a:r>
                <a:rPr lang="en-US" altLang="ko-KR" sz="2000" dirty="0" err="1">
                  <a:latin typeface="+mn-lt"/>
                  <a:ea typeface="맑은 고딕" pitchFamily="50" charset="-127"/>
                </a:rPr>
                <a:t>Worldwide_sales</a:t>
              </a:r>
              <a:r>
                <a:rPr lang="en-US" altLang="ko-KR" sz="2000" dirty="0">
                  <a:latin typeface="+mn-lt"/>
                  <a:ea typeface="맑은 고딕" pitchFamily="50" charset="-127"/>
                </a:rPr>
                <a:t>: </a:t>
              </a:r>
              <a:r>
                <a:rPr lang="ko-KR" altLang="en-US" sz="2000" dirty="0">
                  <a:latin typeface="+mn-lt"/>
                  <a:ea typeface="맑은 고딕" pitchFamily="50" charset="-127"/>
                </a:rPr>
                <a:t>전세계 매출액</a:t>
              </a:r>
              <a:r>
                <a:rPr lang="en-US" altLang="ko-KR" sz="2000" dirty="0">
                  <a:latin typeface="+mn-lt"/>
                  <a:ea typeface="맑은 고딕" pitchFamily="50" charset="-127"/>
                </a:rPr>
                <a:t>  </a:t>
              </a:r>
              <a:endParaRPr lang="en-US" altLang="ko-KR" sz="2000" dirty="0">
                <a:latin typeface="Frutiger Linotype" panose="020B0604030504040204"/>
                <a:ea typeface="맑은 고딕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84AE442A-292F-4328-AF00-13C28742D691}"/>
                </a:ext>
              </a:extLst>
            </p:cNvPr>
            <p:cNvSpPr/>
            <p:nvPr/>
          </p:nvSpPr>
          <p:spPr>
            <a:xfrm>
              <a:off x="395536" y="1854736"/>
              <a:ext cx="8014432" cy="523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sz="1000" dirty="0">
                <a:solidFill>
                  <a:srgbClr val="008EC0"/>
                </a:solidFill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97F2641D-7560-4520-8DE6-38C05436B48C}"/>
              </a:ext>
            </a:extLst>
          </p:cNvPr>
          <p:cNvCxnSpPr/>
          <p:nvPr/>
        </p:nvCxnSpPr>
        <p:spPr>
          <a:xfrm>
            <a:off x="435645" y="1700808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30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itchFamily="34" charset="0"/>
              </a:rPr>
              <a:t>Index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95536" y="1420265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lgun Gothic" charset="0"/>
                <a:ea typeface="Malgun Gothic" charset="0"/>
                <a:cs typeface="Malgun Gothic" charset="0"/>
              </a:rPr>
              <a:t>최종 결과물</a:t>
            </a:r>
            <a:endParaRPr lang="en-US" altLang="ko-KR" sz="2000" dirty="0">
              <a:latin typeface="Malgun Gothic" charset="0"/>
              <a:ea typeface="Malgun Gothic" charset="0"/>
              <a:cs typeface="Malgun Gothic" charset="0"/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3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1340768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E0A278-D103-42AF-A994-9AD947EF754D}"/>
              </a:ext>
            </a:extLst>
          </p:cNvPr>
          <p:cNvSpPr txBox="1"/>
          <p:nvPr/>
        </p:nvSpPr>
        <p:spPr>
          <a:xfrm>
            <a:off x="383957" y="2128151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lgun Gothic" charset="0"/>
                <a:ea typeface="Malgun Gothic" charset="0"/>
                <a:cs typeface="Malgun Gothic" charset="0"/>
              </a:rPr>
              <a:t>프로젝트 정의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1" name="직선 연결선 28">
            <a:extLst>
              <a:ext uri="{FF2B5EF4-FFF2-40B4-BE49-F238E27FC236}">
                <a16:creationId xmlns="" xmlns:a16="http://schemas.microsoft.com/office/drawing/2014/main" id="{B7346946-6556-4AE7-B3E1-8E193833CC28}"/>
              </a:ext>
            </a:extLst>
          </p:cNvPr>
          <p:cNvCxnSpPr/>
          <p:nvPr/>
        </p:nvCxnSpPr>
        <p:spPr>
          <a:xfrm>
            <a:off x="484540" y="2060848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292E70A-7449-403E-AE8A-269B71BDAD62}"/>
              </a:ext>
            </a:extLst>
          </p:cNvPr>
          <p:cNvSpPr txBox="1"/>
          <p:nvPr/>
        </p:nvSpPr>
        <p:spPr>
          <a:xfrm>
            <a:off x="398375" y="3429000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lgun Gothic" charset="0"/>
                <a:ea typeface="Malgun Gothic" charset="0"/>
                <a:cs typeface="Malgun Gothic" charset="0"/>
              </a:rPr>
              <a:t>데이터 특성 및 수집방법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5" name="직선 연결선 28">
            <a:extLst>
              <a:ext uri="{FF2B5EF4-FFF2-40B4-BE49-F238E27FC236}">
                <a16:creationId xmlns="" xmlns:a16="http://schemas.microsoft.com/office/drawing/2014/main" id="{BB4732E5-E0C8-4CFF-8A0F-22DF5E60ACB3}"/>
              </a:ext>
            </a:extLst>
          </p:cNvPr>
          <p:cNvCxnSpPr/>
          <p:nvPr/>
        </p:nvCxnSpPr>
        <p:spPr>
          <a:xfrm>
            <a:off x="498958" y="3356992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2CCAA7A-DD6C-4394-B66B-EEE1A28EC3C6}"/>
              </a:ext>
            </a:extLst>
          </p:cNvPr>
          <p:cNvSpPr txBox="1"/>
          <p:nvPr/>
        </p:nvSpPr>
        <p:spPr>
          <a:xfrm>
            <a:off x="383957" y="278092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lgun Gothic" charset="0"/>
                <a:ea typeface="Malgun Gothic" charset="0"/>
                <a:cs typeface="Malgun Gothic" charset="0"/>
              </a:rPr>
              <a:t>기존 연구 리서치 및 차별성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8" name="직선 연결선 28">
            <a:extLst>
              <a:ext uri="{FF2B5EF4-FFF2-40B4-BE49-F238E27FC236}">
                <a16:creationId xmlns="" xmlns:a16="http://schemas.microsoft.com/office/drawing/2014/main" id="{34A75970-9DBB-4B8B-B870-534D87C2320F}"/>
              </a:ext>
            </a:extLst>
          </p:cNvPr>
          <p:cNvCxnSpPr/>
          <p:nvPr/>
        </p:nvCxnSpPr>
        <p:spPr>
          <a:xfrm>
            <a:off x="484540" y="270892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B4A479C-F155-4F53-97DE-28E3DCD73D80}"/>
              </a:ext>
            </a:extLst>
          </p:cNvPr>
          <p:cNvSpPr txBox="1"/>
          <p:nvPr/>
        </p:nvSpPr>
        <p:spPr>
          <a:xfrm>
            <a:off x="395536" y="4077072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lgun Gothic" charset="0"/>
                <a:ea typeface="Malgun Gothic" charset="0"/>
                <a:cs typeface="Malgun Gothic" charset="0"/>
              </a:rPr>
              <a:t>데이터 분석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20" name="직선 연결선 28">
            <a:extLst>
              <a:ext uri="{FF2B5EF4-FFF2-40B4-BE49-F238E27FC236}">
                <a16:creationId xmlns="" xmlns:a16="http://schemas.microsoft.com/office/drawing/2014/main" id="{1A3584A7-8929-43E6-9068-EECCBD952CCB}"/>
              </a:ext>
            </a:extLst>
          </p:cNvPr>
          <p:cNvCxnSpPr/>
          <p:nvPr/>
        </p:nvCxnSpPr>
        <p:spPr>
          <a:xfrm>
            <a:off x="496119" y="4005064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42F63BE-05A0-4EA7-AB96-034449B150C2}"/>
              </a:ext>
            </a:extLst>
          </p:cNvPr>
          <p:cNvSpPr txBox="1"/>
          <p:nvPr/>
        </p:nvSpPr>
        <p:spPr>
          <a:xfrm>
            <a:off x="395536" y="4797152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lgun Gothic" charset="0"/>
                <a:ea typeface="Malgun Gothic" charset="0"/>
                <a:cs typeface="Malgun Gothic" charset="0"/>
              </a:rPr>
              <a:t>시각화 방법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25" name="직선 연결선 28">
            <a:extLst>
              <a:ext uri="{FF2B5EF4-FFF2-40B4-BE49-F238E27FC236}">
                <a16:creationId xmlns="" xmlns:a16="http://schemas.microsoft.com/office/drawing/2014/main" id="{85992818-8864-4E4B-BADA-C098A73322D8}"/>
              </a:ext>
            </a:extLst>
          </p:cNvPr>
          <p:cNvCxnSpPr/>
          <p:nvPr/>
        </p:nvCxnSpPr>
        <p:spPr>
          <a:xfrm>
            <a:off x="496119" y="4725144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CC86FD9-DA68-4E8B-B4C3-5FD67269CEAE}"/>
              </a:ext>
            </a:extLst>
          </p:cNvPr>
          <p:cNvSpPr txBox="1"/>
          <p:nvPr/>
        </p:nvSpPr>
        <p:spPr>
          <a:xfrm>
            <a:off x="383957" y="5517232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인사이트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27" name="직선 연결선 28">
            <a:extLst>
              <a:ext uri="{FF2B5EF4-FFF2-40B4-BE49-F238E27FC236}">
                <a16:creationId xmlns="" xmlns:a16="http://schemas.microsoft.com/office/drawing/2014/main" id="{C349C912-84F2-499A-BA8C-E087E7CDD993}"/>
              </a:ext>
            </a:extLst>
          </p:cNvPr>
          <p:cNvCxnSpPr/>
          <p:nvPr/>
        </p:nvCxnSpPr>
        <p:spPr>
          <a:xfrm>
            <a:off x="484540" y="5445224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537AF82-0534-47ED-AE6F-C2450DE31810}"/>
              </a:ext>
            </a:extLst>
          </p:cNvPr>
          <p:cNvSpPr txBox="1"/>
          <p:nvPr/>
        </p:nvSpPr>
        <p:spPr>
          <a:xfrm>
            <a:off x="395536" y="6190929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결론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30" name="직선 연결선 28">
            <a:extLst>
              <a:ext uri="{FF2B5EF4-FFF2-40B4-BE49-F238E27FC236}">
                <a16:creationId xmlns="" xmlns:a16="http://schemas.microsoft.com/office/drawing/2014/main" id="{E748E3C0-2A2A-4430-9308-1BACF36F64A4}"/>
              </a:ext>
            </a:extLst>
          </p:cNvPr>
          <p:cNvCxnSpPr/>
          <p:nvPr/>
        </p:nvCxnSpPr>
        <p:spPr>
          <a:xfrm>
            <a:off x="467544" y="6111432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64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12576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itchFamily="34" charset="0"/>
              </a:rPr>
              <a:t>Data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3C20340C-F90C-4AD1-A3BB-67EC84F79A6F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데이터 수집 및 </a:t>
            </a:r>
            <a:r>
              <a:rPr kumimoji="0" lang="ko-KR" altLang="en-US" sz="1500" dirty="0" err="1">
                <a:latin typeface="Frutiger Linotype" pitchFamily="34" charset="0"/>
                <a:cs typeface="Verdana" pitchFamily="34" charset="0"/>
              </a:rPr>
              <a:t>전처리</a:t>
            </a: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 방법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832B8E7C-3AF2-429D-9068-812D77E834FB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2</a:t>
            </a:r>
            <a:endParaRPr lang="ko-KR" altLang="en-US" sz="1500" dirty="0">
              <a:latin typeface="Frutiger Linotype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8E140CCD-C349-48B9-B983-658F752EA9A3}"/>
              </a:ext>
            </a:extLst>
          </p:cNvPr>
          <p:cNvGrpSpPr/>
          <p:nvPr/>
        </p:nvGrpSpPr>
        <p:grpSpPr>
          <a:xfrm>
            <a:off x="328860" y="1774518"/>
            <a:ext cx="8280153" cy="789612"/>
            <a:chOff x="395535" y="1382579"/>
            <a:chExt cx="8280153" cy="789612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0684BEE-9C97-43BA-AC3F-507FDA293551}"/>
                </a:ext>
              </a:extLst>
            </p:cNvPr>
            <p:cNvSpPr txBox="1"/>
            <p:nvPr/>
          </p:nvSpPr>
          <p:spPr>
            <a:xfrm>
              <a:off x="395536" y="1382579"/>
              <a:ext cx="8280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맑은 고딕" pitchFamily="50" charset="-127"/>
                  <a:ea typeface="맑은 고딕" pitchFamily="50" charset="-127"/>
                </a:rPr>
                <a:t>1. 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Kaggle IMDB </a:t>
              </a:r>
              <a:r>
                <a:rPr lang="ko-KR" altLang="en-US" sz="2000" dirty="0" err="1" smtClean="0">
                  <a:latin typeface="맑은 고딕" pitchFamily="50" charset="-127"/>
                  <a:ea typeface="맑은 고딕" pitchFamily="50" charset="-127"/>
                </a:rPr>
                <a:t>데이터셋</a:t>
              </a:r>
              <a:r>
                <a:rPr lang="ko-KR" altLang="en-US" sz="20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2000" dirty="0" smtClean="0">
                  <a:latin typeface="맑은 고딕" pitchFamily="50" charset="-127"/>
                  <a:ea typeface="맑은 고딕" pitchFamily="50" charset="-127"/>
                </a:rPr>
                <a:t>병합 </a:t>
              </a:r>
              <a:r>
                <a:rPr lang="ko-KR" altLang="en-US" sz="2000" dirty="0">
                  <a:latin typeface="맑은 고딕" pitchFamily="50" charset="-127"/>
                  <a:ea typeface="맑은 고딕" pitchFamily="50" charset="-127"/>
                </a:rPr>
                <a:t>후 전처리</a:t>
              </a:r>
              <a:endParaRPr lang="en-US" altLang="ko-KR" sz="2000" dirty="0">
                <a:latin typeface="+mn-lt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2EE5BB8B-1ABA-4792-9D84-85AAE8C46CEE}"/>
                </a:ext>
              </a:extLst>
            </p:cNvPr>
            <p:cNvSpPr/>
            <p:nvPr/>
          </p:nvSpPr>
          <p:spPr>
            <a:xfrm>
              <a:off x="395535" y="1884933"/>
              <a:ext cx="7051451" cy="287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00" dirty="0">
                <a:solidFill>
                  <a:srgbClr val="008EC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97973D83-2655-4C21-AA76-96E6C401DC01}"/>
              </a:ext>
            </a:extLst>
          </p:cNvPr>
          <p:cNvGrpSpPr/>
          <p:nvPr/>
        </p:nvGrpSpPr>
        <p:grpSpPr>
          <a:xfrm>
            <a:off x="328861" y="3049396"/>
            <a:ext cx="8424936" cy="1949485"/>
            <a:chOff x="395536" y="1382579"/>
            <a:chExt cx="8209981" cy="1949485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A3C1182C-F58D-460C-A59D-D245FE3EE70A}"/>
                </a:ext>
              </a:extLst>
            </p:cNvPr>
            <p:cNvSpPr txBox="1"/>
            <p:nvPr/>
          </p:nvSpPr>
          <p:spPr>
            <a:xfrm>
              <a:off x="395536" y="1382579"/>
              <a:ext cx="8209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맑은 고딕" pitchFamily="50" charset="-127"/>
                  <a:ea typeface="맑은 고딕" pitchFamily="50" charset="-127"/>
                </a:rPr>
                <a:t>2. </a:t>
              </a:r>
              <a:r>
                <a:rPr lang="ko-KR" altLang="en-US" sz="2000" dirty="0" smtClean="0">
                  <a:latin typeface="맑은 고딕" pitchFamily="50" charset="-127"/>
                  <a:ea typeface="맑은 고딕" pitchFamily="50" charset="-127"/>
                </a:rPr>
                <a:t>웹사이트 </a:t>
              </a:r>
              <a:r>
                <a:rPr lang="ko-KR" altLang="en-US" sz="2000" dirty="0" err="1" smtClean="0">
                  <a:latin typeface="맑은 고딕" pitchFamily="50" charset="-127"/>
                  <a:ea typeface="맑은 고딕" pitchFamily="50" charset="-127"/>
                </a:rPr>
                <a:t>스크래핑을</a:t>
              </a:r>
              <a:r>
                <a:rPr lang="ko-KR" altLang="en-US" sz="2000" dirty="0" smtClean="0">
                  <a:latin typeface="맑은 고딕" pitchFamily="50" charset="-127"/>
                  <a:ea typeface="맑은 고딕" pitchFamily="50" charset="-127"/>
                </a:rPr>
                <a:t> 통한 배급사</a:t>
              </a:r>
              <a:r>
                <a:rPr lang="en-US" altLang="ko-KR" sz="20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2000" dirty="0" smtClean="0">
                  <a:latin typeface="맑은 고딕" pitchFamily="50" charset="-127"/>
                  <a:ea typeface="맑은 고딕" pitchFamily="50" charset="-127"/>
                </a:rPr>
                <a:t>극장 수</a:t>
              </a:r>
              <a:r>
                <a:rPr lang="en-US" altLang="ko-KR" sz="20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2000" dirty="0" smtClean="0">
                  <a:latin typeface="맑은 고딕" pitchFamily="50" charset="-127"/>
                  <a:ea typeface="맑은 고딕" pitchFamily="50" charset="-127"/>
                </a:rPr>
                <a:t>재개봉 데이터 수집   </a:t>
              </a:r>
              <a:endParaRPr lang="en-US" altLang="ko-KR" sz="2000" dirty="0">
                <a:latin typeface="+mn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14F5B7AA-98DD-4474-9DDB-B4C5281A2511}"/>
                </a:ext>
              </a:extLst>
            </p:cNvPr>
            <p:cNvSpPr/>
            <p:nvPr/>
          </p:nvSpPr>
          <p:spPr>
            <a:xfrm>
              <a:off x="395536" y="1854736"/>
              <a:ext cx="801443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영화의 배급사 정보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재개봉 영화 기본 정보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매출액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시기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극장 수에 대한 변수 필요성을 고려하여 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IMDB Pro 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웹사이트 </a:t>
              </a:r>
              <a:r>
                <a:rPr lang="ko-KR" altLang="en-US" sz="1000" dirty="0" smtClean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및 </a:t>
              </a:r>
              <a:r>
                <a:rPr lang="en-US" altLang="ko-KR" sz="1000" dirty="0" smtClean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box office mojo </a:t>
              </a:r>
              <a:r>
                <a:rPr lang="ko-KR" altLang="en-US" sz="1000" dirty="0" smtClean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사이트를 </a:t>
              </a:r>
              <a:r>
                <a:rPr lang="ko-KR" altLang="en-US" sz="1000" dirty="0" err="1" smtClean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스크래핑하여</a:t>
              </a:r>
              <a:r>
                <a:rPr lang="ko-KR" altLang="en-US" sz="1000" dirty="0" smtClean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추가로 데이터 수집을 하였다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. Python Selenium + BeautifulSoup4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 를 이용한 데이터 수집</a:t>
              </a:r>
              <a:endPara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b="0" dirty="0" smtClean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사이트 </a:t>
              </a:r>
              <a:r>
                <a:rPr lang="en-US" altLang="ko-KR" sz="1000" b="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URL: </a:t>
              </a:r>
              <a:r>
                <a:rPr lang="en-US" altLang="ko-KR" sz="1000" b="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  <a:hlinkClick r:id="rId2"/>
                </a:rPr>
                <a:t>https://pro.imdb.com</a:t>
              </a:r>
              <a:r>
                <a:rPr lang="en-US" altLang="ko-KR" sz="1000" b="0" dirty="0" smtClean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  <a:hlinkClick r:id="rId2"/>
                </a:rPr>
                <a:t>/</a:t>
              </a:r>
              <a:r>
                <a:rPr lang="en-US" altLang="ko-KR" sz="1000" b="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en-US" altLang="ko-KR" sz="1000" b="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  <a:hlinkClick r:id="rId3"/>
                </a:rPr>
                <a:t>https://www.boxofficemojo.com/</a:t>
              </a:r>
              <a:endPara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sz="1000" dirty="0">
                <a:solidFill>
                  <a:srgbClr val="008EC0"/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7D0EB517-813A-49C7-BD6B-DC27E947E0EF}"/>
              </a:ext>
            </a:extLst>
          </p:cNvPr>
          <p:cNvCxnSpPr/>
          <p:nvPr/>
        </p:nvCxnSpPr>
        <p:spPr>
          <a:xfrm>
            <a:off x="429444" y="2996952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A1F4E8A7-D724-4A49-85A3-311871692012}"/>
              </a:ext>
            </a:extLst>
          </p:cNvPr>
          <p:cNvCxnSpPr/>
          <p:nvPr/>
        </p:nvCxnSpPr>
        <p:spPr>
          <a:xfrm>
            <a:off x="435645" y="1700808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9CD8B26-AC46-44FE-ABAB-0E920AD897EA}"/>
              </a:ext>
            </a:extLst>
          </p:cNvPr>
          <p:cNvCxnSpPr/>
          <p:nvPr/>
        </p:nvCxnSpPr>
        <p:spPr>
          <a:xfrm>
            <a:off x="424111" y="4725144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11751B50-C755-426B-B323-CBBC0DBB5197}"/>
              </a:ext>
            </a:extLst>
          </p:cNvPr>
          <p:cNvGrpSpPr/>
          <p:nvPr/>
        </p:nvGrpSpPr>
        <p:grpSpPr>
          <a:xfrm>
            <a:off x="323528" y="4788981"/>
            <a:ext cx="8424936" cy="995314"/>
            <a:chOff x="395536" y="1382579"/>
            <a:chExt cx="8209981" cy="995314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6A15D94-9A5B-4D5B-9B67-7EA9B1027759}"/>
                </a:ext>
              </a:extLst>
            </p:cNvPr>
            <p:cNvSpPr txBox="1"/>
            <p:nvPr/>
          </p:nvSpPr>
          <p:spPr>
            <a:xfrm>
              <a:off x="395536" y="1382579"/>
              <a:ext cx="8209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맑은 고딕" pitchFamily="50" charset="-127"/>
                  <a:ea typeface="맑은 고딕" pitchFamily="50" charset="-127"/>
                </a:rPr>
                <a:t>3. </a:t>
              </a:r>
              <a:r>
                <a:rPr lang="en-US" altLang="ko-KR" sz="2000" dirty="0">
                  <a:latin typeface="Frutiger Linotype" panose="020B0604030504040204"/>
                  <a:ea typeface="맑은 고딕" pitchFamily="50" charset="-127"/>
                </a:rPr>
                <a:t>Kaggle</a:t>
              </a:r>
              <a:r>
                <a:rPr lang="en-US" altLang="ko-KR" sz="2000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2000" dirty="0">
                  <a:latin typeface="맑은 고딕" pitchFamily="50" charset="-127"/>
                  <a:ea typeface="맑은 고딕" pitchFamily="50" charset="-127"/>
                </a:rPr>
                <a:t>웹 </a:t>
              </a:r>
              <a:r>
                <a:rPr lang="ko-KR" altLang="en-US" sz="2000" dirty="0" err="1">
                  <a:latin typeface="맑은 고딕" pitchFamily="50" charset="-127"/>
                  <a:ea typeface="맑은 고딕" pitchFamily="50" charset="-127"/>
                </a:rPr>
                <a:t>크롤링</a:t>
              </a:r>
              <a:r>
                <a:rPr lang="ko-KR" altLang="en-US" sz="2000" dirty="0">
                  <a:latin typeface="맑은 고딕" pitchFamily="50" charset="-127"/>
                  <a:ea typeface="맑은 고딕" pitchFamily="50" charset="-127"/>
                </a:rPr>
                <a:t> 데이터 병합 및 </a:t>
              </a:r>
              <a:r>
                <a:rPr lang="ko-KR" altLang="en-US" sz="2000" dirty="0" err="1">
                  <a:latin typeface="맑은 고딕" pitchFamily="50" charset="-127"/>
                  <a:ea typeface="맑은 고딕" pitchFamily="50" charset="-127"/>
                </a:rPr>
                <a:t>전처리</a:t>
              </a:r>
              <a:endParaRPr lang="en-US" altLang="ko-KR" sz="2000" dirty="0">
                <a:latin typeface="+mn-lt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5FEA739E-4C07-4C8E-8089-18E9F6520F31}"/>
                </a:ext>
              </a:extLst>
            </p:cNvPr>
            <p:cNvSpPr/>
            <p:nvPr/>
          </p:nvSpPr>
          <p:spPr>
            <a:xfrm>
              <a:off x="395536" y="1854736"/>
              <a:ext cx="8014432" cy="523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두 개의 데이터 셋을 병합하고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원활한 시각화를 위한 마무리 전처리를 하였다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불필요한 컬럼 및 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null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값 처리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, min/max 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스케일링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로그 스케일</a:t>
              </a:r>
              <a:r>
                <a:rPr lang="en-US" altLang="ko-KR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, natural breaks </a:t>
              </a:r>
              <a:r>
                <a:rPr lang="ko-KR" altLang="en-US" sz="1000" dirty="0">
                  <a:solidFill>
                    <a:srgbClr val="008EC0"/>
                  </a:solidFill>
                  <a:latin typeface="맑은 고딕" pitchFamily="50" charset="-127"/>
                  <a:ea typeface="맑은 고딕" pitchFamily="50" charset="-127"/>
                </a:rPr>
                <a:t>등</a:t>
              </a:r>
              <a:endParaRPr lang="ko-KR" altLang="en-US" sz="1000" dirty="0">
                <a:solidFill>
                  <a:srgbClr val="008EC0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069AA95-0B78-40A6-8AFA-B9C611F92E04}"/>
              </a:ext>
            </a:extLst>
          </p:cNvPr>
          <p:cNvSpPr txBox="1"/>
          <p:nvPr/>
        </p:nvSpPr>
        <p:spPr>
          <a:xfrm>
            <a:off x="323528" y="2174819"/>
            <a:ext cx="77586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캐글에서</a:t>
            </a:r>
            <a:r>
              <a:rPr lang="ko-KR" altLang="en-US" sz="100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IMDb movies extensive dataset, Movie Metadata </a:t>
            </a:r>
            <a:r>
              <a:rPr lang="ko-KR" altLang="en-US" sz="100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데이터 셋을 영화 </a:t>
            </a:r>
            <a:r>
              <a:rPr lang="en-US" altLang="ko-KR" sz="100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00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를 기준으로 병합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분리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제거 및 장르 </a:t>
            </a: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원핫인코딩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전처리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진행</a:t>
            </a:r>
            <a:endParaRPr lang="en-US" altLang="ko-KR" sz="100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83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407690" y="5267703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Frutiger Linotype" panose="020B0604030504040204"/>
                <a:ea typeface="맑은 고딕" pitchFamily="50" charset="-127"/>
              </a:rPr>
              <a:t>Kaggle</a:t>
            </a:r>
            <a:r>
              <a:rPr lang="en-US" altLang="ko-KR" sz="2000" dirty="0">
                <a:latin typeface="Frutiger Linotype" panose="020B0604030504040204"/>
                <a:ea typeface="맑은 고딕" pitchFamily="50" charset="-127"/>
              </a:rPr>
              <a:t> M</a:t>
            </a:r>
            <a:r>
              <a:rPr lang="en-US" altLang="ko-KR" sz="2000" dirty="0" smtClean="0">
                <a:latin typeface="Frutiger Linotype" panose="020B0604030504040204"/>
                <a:ea typeface="맑은 고딕" pitchFamily="50" charset="-127"/>
              </a:rPr>
              <a:t>ovie </a:t>
            </a:r>
            <a:r>
              <a:rPr lang="en-US" altLang="ko-KR" sz="2000" dirty="0">
                <a:latin typeface="Frutiger Linotype" panose="020B0604030504040204"/>
                <a:ea typeface="맑은 고딕" pitchFamily="50" charset="-127"/>
              </a:rPr>
              <a:t>M</a:t>
            </a:r>
            <a:r>
              <a:rPr lang="en-US" altLang="ko-KR" sz="2000" dirty="0" smtClean="0">
                <a:latin typeface="Frutiger Linotype" panose="020B0604030504040204"/>
                <a:ea typeface="맑은 고딕" pitchFamily="50" charset="-127"/>
              </a:rPr>
              <a:t>etadata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병합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9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5157192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938DD86-4BDC-47F6-BF6D-4225AD183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98"/>
          <a:stretch/>
        </p:blipFill>
        <p:spPr>
          <a:xfrm>
            <a:off x="774626" y="4225796"/>
            <a:ext cx="7719714" cy="6998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D268EE4-8AFB-4AC3-860B-B8093CD2B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682" y="1131394"/>
            <a:ext cx="6768752" cy="3001620"/>
          </a:xfrm>
          <a:prstGeom prst="rect">
            <a:avLst/>
          </a:prstGeom>
        </p:spPr>
      </p:pic>
      <p:sp>
        <p:nvSpPr>
          <p:cNvPr id="26" name="직사각형 5">
            <a:extLst>
              <a:ext uri="{FF2B5EF4-FFF2-40B4-BE49-F238E27FC236}">
                <a16:creationId xmlns="" xmlns:a16="http://schemas.microsoft.com/office/drawing/2014/main" id="{C99699B3-61C4-43D9-B74B-BB45BD0095B5}"/>
              </a:ext>
            </a:extLst>
          </p:cNvPr>
          <p:cNvSpPr/>
          <p:nvPr/>
        </p:nvSpPr>
        <p:spPr>
          <a:xfrm>
            <a:off x="398964" y="5765194"/>
            <a:ext cx="8205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008EC0"/>
                </a:solidFill>
              </a:rPr>
              <a:t>movie metadata </a:t>
            </a:r>
            <a:r>
              <a:rPr lang="ko-KR" altLang="en-US" sz="1000" dirty="0" smtClean="0">
                <a:solidFill>
                  <a:srgbClr val="008EC0"/>
                </a:solidFill>
              </a:rPr>
              <a:t>데이터 셋을 영화 </a:t>
            </a:r>
            <a:r>
              <a:rPr lang="en-US" altLang="ko-KR" sz="1000" dirty="0" smtClean="0">
                <a:solidFill>
                  <a:srgbClr val="008EC0"/>
                </a:solidFill>
              </a:rPr>
              <a:t>id</a:t>
            </a:r>
            <a:r>
              <a:rPr lang="ko-KR" altLang="en-US" sz="1000" dirty="0" smtClean="0">
                <a:solidFill>
                  <a:srgbClr val="008EC0"/>
                </a:solidFill>
              </a:rPr>
              <a:t>를 </a:t>
            </a:r>
            <a:r>
              <a:rPr lang="ko-KR" altLang="en-US" sz="1000" dirty="0">
                <a:solidFill>
                  <a:srgbClr val="008EC0"/>
                </a:solidFill>
              </a:rPr>
              <a:t>키</a:t>
            </a:r>
            <a:r>
              <a:rPr lang="ko-KR" altLang="en-US" sz="1000" dirty="0" smtClean="0">
                <a:solidFill>
                  <a:srgbClr val="008EC0"/>
                </a:solidFill>
              </a:rPr>
              <a:t>로 사용하여 </a:t>
            </a:r>
            <a:r>
              <a:rPr lang="ko-KR" altLang="en-US" sz="1000" dirty="0">
                <a:solidFill>
                  <a:srgbClr val="008EC0"/>
                </a:solidFill>
              </a:rPr>
              <a:t>병합하였다</a:t>
            </a:r>
            <a:r>
              <a:rPr lang="en-US" altLang="ko-KR" sz="1000" dirty="0">
                <a:solidFill>
                  <a:srgbClr val="008EC0"/>
                </a:solidFill>
              </a:rPr>
              <a:t>.</a:t>
            </a:r>
            <a:endParaRPr lang="en-US" altLang="ko-KR" sz="1000" b="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279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407690" y="5267703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웹사이트 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스크래핑을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통한 데이터 수집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후 기존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데이터에 병합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9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5157192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5">
            <a:extLst>
              <a:ext uri="{FF2B5EF4-FFF2-40B4-BE49-F238E27FC236}">
                <a16:creationId xmlns="" xmlns:a16="http://schemas.microsoft.com/office/drawing/2014/main" id="{C99699B3-61C4-43D9-B74B-BB45BD0095B5}"/>
              </a:ext>
            </a:extLst>
          </p:cNvPr>
          <p:cNvSpPr/>
          <p:nvPr/>
        </p:nvSpPr>
        <p:spPr>
          <a:xfrm>
            <a:off x="398964" y="5765194"/>
            <a:ext cx="82054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영화의 배급사 정보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영화 기본 정보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매출액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시기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극장 수에 대한 변수 데이터를 </a:t>
            </a:r>
            <a:r>
              <a:rPr lang="ko-KR" altLang="en-US" sz="1000" dirty="0" err="1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스크래핑하였다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또한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수집한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데이터를 기존 데이터셋과 시각화 데이터 형식에 맞게 변환하여 병합하였다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b="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59765FA8-EB4B-4507-BF32-6E1BDFCAAA35}"/>
              </a:ext>
            </a:extLst>
          </p:cNvPr>
          <p:cNvGrpSpPr/>
          <p:nvPr/>
        </p:nvGrpSpPr>
        <p:grpSpPr>
          <a:xfrm>
            <a:off x="5508104" y="1292861"/>
            <a:ext cx="2792450" cy="3163116"/>
            <a:chOff x="5044813" y="1087842"/>
            <a:chExt cx="3559635" cy="4032136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A9B32527-7933-49DA-B9A1-4696157DF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4813" y="1124744"/>
              <a:ext cx="3072198" cy="39952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D068C420-2D16-4194-9FE9-FAE461B57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5294" y="1087842"/>
              <a:ext cx="479154" cy="4027664"/>
            </a:xfrm>
            <a:prstGeom prst="rect">
              <a:avLst/>
            </a:prstGeom>
          </p:spPr>
        </p:pic>
      </p:grpSp>
      <p:sp>
        <p:nvSpPr>
          <p:cNvPr id="21" name="오른쪽 화살표[R] 28">
            <a:extLst>
              <a:ext uri="{FF2B5EF4-FFF2-40B4-BE49-F238E27FC236}">
                <a16:creationId xmlns="" xmlns:a16="http://schemas.microsoft.com/office/drawing/2014/main" id="{64F9799D-104C-432C-AF5C-153CC467C2FB}"/>
              </a:ext>
            </a:extLst>
          </p:cNvPr>
          <p:cNvSpPr/>
          <p:nvPr/>
        </p:nvSpPr>
        <p:spPr>
          <a:xfrm>
            <a:off x="4681400" y="2692951"/>
            <a:ext cx="360040" cy="28803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55CE7FA-3B54-4B98-A9F2-BADBE5D29109}"/>
              </a:ext>
            </a:extLst>
          </p:cNvPr>
          <p:cNvSpPr txBox="1"/>
          <p:nvPr/>
        </p:nvSpPr>
        <p:spPr>
          <a:xfrm>
            <a:off x="323528" y="4509308"/>
            <a:ext cx="48679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 Linotype" panose="020B0604030504040204"/>
                <a:ea typeface="Malgun Gothic" charset="0"/>
                <a:cs typeface="Malgun Gothic" charset="0"/>
              </a:rPr>
              <a:t>IMDB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utiger Linotype" panose="020B0604030504040204"/>
                <a:ea typeface="Malgun Gothic" charset="0"/>
                <a:cs typeface="Malgun Gothic" charset="0"/>
              </a:rPr>
              <a:t>Pro, Box Office Mojo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utiger Linotype" panose="020B0604030504040204"/>
                <a:ea typeface="Malgun Gothic" charset="0"/>
                <a:cs typeface="Malgun Gothic" charset="0"/>
              </a:rPr>
              <a:t>사이트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스크래핑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데이터 </a:t>
            </a: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E9A7F94-3F56-4843-97A8-9965206ED19F}"/>
              </a:ext>
            </a:extLst>
          </p:cNvPr>
          <p:cNvSpPr txBox="1"/>
          <p:nvPr/>
        </p:nvSpPr>
        <p:spPr>
          <a:xfrm>
            <a:off x="5400600" y="450930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 Linotype" panose="020B0604030504040204"/>
                <a:ea typeface="Malgun Gothic" charset="0"/>
                <a:cs typeface="Malgun Gothic" charset="0"/>
              </a:rPr>
              <a:t>기존 데이터 형식에 맞게 변환 후 병합 </a:t>
            </a:r>
            <a:endParaRPr 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72" y="1258559"/>
            <a:ext cx="1980220" cy="31714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8599F84-D23E-482E-85DF-12EF9EA58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1268759"/>
            <a:ext cx="1412692" cy="31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12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95536" y="4725144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전처리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장르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원핫인코딩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9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4581128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5">
            <a:extLst>
              <a:ext uri="{FF2B5EF4-FFF2-40B4-BE49-F238E27FC236}">
                <a16:creationId xmlns="" xmlns:a16="http://schemas.microsoft.com/office/drawing/2014/main" id="{DFEFDEA2-D7B7-4951-9318-9560A5F954D4}"/>
              </a:ext>
            </a:extLst>
          </p:cNvPr>
          <p:cNvSpPr/>
          <p:nvPr/>
        </p:nvSpPr>
        <p:spPr>
          <a:xfrm>
            <a:off x="398964" y="5313402"/>
            <a:ext cx="8205484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영화의 다양화에 따라 시간이 흐르면서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한 영화 콘텐츠당 다수의 장르가 함께 존재한다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원활한 시각화를 위해 장르 인코딩 진행하였다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100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86739A7-F9C9-4105-A4F4-CC8E7D5BE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2" t="-233" r="162" b="9210"/>
          <a:stretch/>
        </p:blipFill>
        <p:spPr>
          <a:xfrm>
            <a:off x="2411760" y="1268760"/>
            <a:ext cx="6589456" cy="27538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7DD4EB7-9AE5-495F-BC48-2ED3F8D6B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1" y="1294912"/>
            <a:ext cx="1782404" cy="27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1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12576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itchFamily="34" charset="0"/>
              </a:rPr>
              <a:t>Data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1">
            <a:extLst>
              <a:ext uri="{FF2B5EF4-FFF2-40B4-BE49-F238E27FC236}">
                <a16:creationId xmlns="" xmlns:a16="http://schemas.microsoft.com/office/drawing/2014/main" id="{8FD3A4FD-8573-4B3E-8331-B518F45F3673}"/>
              </a:ext>
            </a:extLst>
          </p:cNvPr>
          <p:cNvSpPr txBox="1"/>
          <p:nvPr/>
        </p:nvSpPr>
        <p:spPr>
          <a:xfrm>
            <a:off x="395536" y="4725144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전처리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로그 스케일링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27" name="직선 연결선 28">
            <a:extLst>
              <a:ext uri="{FF2B5EF4-FFF2-40B4-BE49-F238E27FC236}">
                <a16:creationId xmlns="" xmlns:a16="http://schemas.microsoft.com/office/drawing/2014/main" id="{9B9F9FB8-F408-4EF9-AAE9-051C1AAD041E}"/>
              </a:ext>
            </a:extLst>
          </p:cNvPr>
          <p:cNvCxnSpPr/>
          <p:nvPr/>
        </p:nvCxnSpPr>
        <p:spPr>
          <a:xfrm>
            <a:off x="496119" y="4581128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5">
            <a:extLst>
              <a:ext uri="{FF2B5EF4-FFF2-40B4-BE49-F238E27FC236}">
                <a16:creationId xmlns="" xmlns:a16="http://schemas.microsoft.com/office/drawing/2014/main" id="{E942CDF9-A975-41CF-88D4-89EB93837A0E}"/>
              </a:ext>
            </a:extLst>
          </p:cNvPr>
          <p:cNvSpPr/>
          <p:nvPr/>
        </p:nvSpPr>
        <p:spPr>
          <a:xfrm>
            <a:off x="398964" y="5313402"/>
            <a:ext cx="8205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매출액 변수를 포함한 모든 변수를 재확인하여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극단적인 값들이 많은 값들을 정도의 차이를 주어 로그 스케일링을 하였다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54B56C0-D890-4797-BAA6-8F33BE9F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6" y="1268760"/>
            <a:ext cx="4086870" cy="24450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1D176109-1D96-4F5D-BE07-1EFD91100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779039"/>
            <a:ext cx="3838575" cy="21050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5CDE02C-EAA8-4D04-8526-12950AAED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474" y="1968624"/>
            <a:ext cx="4840262" cy="17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18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12576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itchFamily="34" charset="0"/>
              </a:rPr>
              <a:t>Data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0E817AD3-475D-4940-8B77-3011193DA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0" y="1124744"/>
            <a:ext cx="6704360" cy="313381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="" xmlns:a16="http://schemas.microsoft.com/office/drawing/2014/main" id="{8FD3A4FD-8573-4B3E-8331-B518F45F3673}"/>
              </a:ext>
            </a:extLst>
          </p:cNvPr>
          <p:cNvSpPr txBox="1"/>
          <p:nvPr/>
        </p:nvSpPr>
        <p:spPr>
          <a:xfrm>
            <a:off x="395536" y="4725144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전처리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최대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최소 정규화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27" name="직선 연결선 28">
            <a:extLst>
              <a:ext uri="{FF2B5EF4-FFF2-40B4-BE49-F238E27FC236}">
                <a16:creationId xmlns="" xmlns:a16="http://schemas.microsoft.com/office/drawing/2014/main" id="{9B9F9FB8-F408-4EF9-AAE9-051C1AAD041E}"/>
              </a:ext>
            </a:extLst>
          </p:cNvPr>
          <p:cNvCxnSpPr/>
          <p:nvPr/>
        </p:nvCxnSpPr>
        <p:spPr>
          <a:xfrm>
            <a:off x="496119" y="4581128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5">
            <a:extLst>
              <a:ext uri="{FF2B5EF4-FFF2-40B4-BE49-F238E27FC236}">
                <a16:creationId xmlns="" xmlns:a16="http://schemas.microsoft.com/office/drawing/2014/main" id="{E942CDF9-A975-41CF-88D4-89EB93837A0E}"/>
              </a:ext>
            </a:extLst>
          </p:cNvPr>
          <p:cNvSpPr/>
          <p:nvPr/>
        </p:nvSpPr>
        <p:spPr>
          <a:xfrm>
            <a:off x="398964" y="5313402"/>
            <a:ext cx="8205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변수 별 최소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최댓값이 달라 정규화를 통해 변수 값들의 범위가 일정하게 되도록 정제하였다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782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12576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itchFamily="34" charset="0"/>
              </a:rPr>
              <a:t>Data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1">
            <a:extLst>
              <a:ext uri="{FF2B5EF4-FFF2-40B4-BE49-F238E27FC236}">
                <a16:creationId xmlns="" xmlns:a16="http://schemas.microsoft.com/office/drawing/2014/main" id="{8FD3A4FD-8573-4B3E-8331-B518F45F3673}"/>
              </a:ext>
            </a:extLst>
          </p:cNvPr>
          <p:cNvSpPr txBox="1"/>
          <p:nvPr/>
        </p:nvSpPr>
        <p:spPr>
          <a:xfrm>
            <a:off x="395536" y="4725144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전처리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– Natural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Breaks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알고리즘을 통한 흥행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정도 그룹화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27" name="직선 연결선 28">
            <a:extLst>
              <a:ext uri="{FF2B5EF4-FFF2-40B4-BE49-F238E27FC236}">
                <a16:creationId xmlns="" xmlns:a16="http://schemas.microsoft.com/office/drawing/2014/main" id="{9B9F9FB8-F408-4EF9-AAE9-051C1AAD041E}"/>
              </a:ext>
            </a:extLst>
          </p:cNvPr>
          <p:cNvCxnSpPr/>
          <p:nvPr/>
        </p:nvCxnSpPr>
        <p:spPr>
          <a:xfrm>
            <a:off x="496119" y="4581128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5">
            <a:extLst>
              <a:ext uri="{FF2B5EF4-FFF2-40B4-BE49-F238E27FC236}">
                <a16:creationId xmlns="" xmlns:a16="http://schemas.microsoft.com/office/drawing/2014/main" id="{E942CDF9-A975-41CF-88D4-89EB93837A0E}"/>
              </a:ext>
            </a:extLst>
          </p:cNvPr>
          <p:cNvSpPr/>
          <p:nvPr/>
        </p:nvSpPr>
        <p:spPr>
          <a:xfrm>
            <a:off x="398964" y="5313402"/>
            <a:ext cx="8205484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Natural breaks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를 적용하여 매출액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$142,044,638, $427,374,317, $880,674,609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기준으로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비흥행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일반 흥행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대흥행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최고 흥행 매출액 그룹을 나눈다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D8BC9C9E-0353-4119-A357-E62500F1A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791"/>
          <a:stretch/>
        </p:blipFill>
        <p:spPr>
          <a:xfrm>
            <a:off x="179512" y="1299056"/>
            <a:ext cx="6312569" cy="29220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C2BEB09-9824-4670-9052-1EFBEDBE3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1315476"/>
            <a:ext cx="1892442" cy="19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6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Final Data 1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95536" y="5110051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최종 데이터 결과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(1)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9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5049216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D2B18DA-DB82-495B-8946-E70CB1C5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66" y="1109904"/>
            <a:ext cx="7305952" cy="3802804"/>
          </a:xfrm>
          <a:prstGeom prst="rect">
            <a:avLst/>
          </a:prstGeom>
        </p:spPr>
      </p:pic>
      <p:sp>
        <p:nvSpPr>
          <p:cNvPr id="15" name="직사각형 5">
            <a:extLst>
              <a:ext uri="{FF2B5EF4-FFF2-40B4-BE49-F238E27FC236}">
                <a16:creationId xmlns="" xmlns:a16="http://schemas.microsoft.com/office/drawing/2014/main" id="{EFB09E43-55C4-4369-A2AA-5B479E9EA4DB}"/>
              </a:ext>
            </a:extLst>
          </p:cNvPr>
          <p:cNvSpPr/>
          <p:nvPr/>
        </p:nvSpPr>
        <p:spPr>
          <a:xfrm>
            <a:off x="398964" y="5487035"/>
            <a:ext cx="8205484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최종 데이터 변수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상영기간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감독 영향력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배우 영향력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평점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제작비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전세계 매출액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상영등급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페이스북 좋아요 수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배급사 파워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극장 수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리뷰 수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년도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아이디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여부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계절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흥행 그룹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장르 </a:t>
            </a: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원핫인코딩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제목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년도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시 매출액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7765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Final Data 2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95536" y="5110051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최종 데이터 결과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(2)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9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5049216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BBA0383-6D4A-46BE-B98B-FCB45BA18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" y="1294608"/>
            <a:ext cx="8999984" cy="3333328"/>
          </a:xfrm>
          <a:prstGeom prst="rect">
            <a:avLst/>
          </a:prstGeom>
        </p:spPr>
      </p:pic>
      <p:sp>
        <p:nvSpPr>
          <p:cNvPr id="25" name="직사각형 5">
            <a:extLst>
              <a:ext uri="{FF2B5EF4-FFF2-40B4-BE49-F238E27FC236}">
                <a16:creationId xmlns="" xmlns:a16="http://schemas.microsoft.com/office/drawing/2014/main" id="{5056F254-907B-4CB3-ACA5-E072BA3282E3}"/>
              </a:ext>
            </a:extLst>
          </p:cNvPr>
          <p:cNvSpPr/>
          <p:nvPr/>
        </p:nvSpPr>
        <p:spPr>
          <a:xfrm>
            <a:off x="398964" y="5487035"/>
            <a:ext cx="8205484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최종 데이터 변수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상영기간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감독 영향력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배우 영향력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평점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제작비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전세계 매출액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상영등급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페이스북 좋아요 수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배급사 파워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극장 수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리뷰 수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년도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아이디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여부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계절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흥행 그룹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장르 </a:t>
            </a: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원핫인코딩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제목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년도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시 매출액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9910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제목 1"/>
          <p:cNvSpPr>
            <a:spLocks noGrp="1"/>
          </p:cNvSpPr>
          <p:nvPr>
            <p:ph type="ctrTitle"/>
          </p:nvPr>
        </p:nvSpPr>
        <p:spPr>
          <a:xfrm>
            <a:off x="323528" y="2348881"/>
            <a:ext cx="8712968" cy="1728191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altLang="ko-KR" b="1" dirty="0">
                <a:latin typeface="Frutiger Linotype" panose="020B0604030504040204" pitchFamily="34" charset="0"/>
              </a:rPr>
              <a:t>Analytics</a:t>
            </a:r>
            <a:br>
              <a:rPr lang="en-US" altLang="ko-KR" b="1" dirty="0">
                <a:latin typeface="Frutiger Linotype" panose="020B0604030504040204" pitchFamily="34" charset="0"/>
              </a:rPr>
            </a:br>
            <a: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</a:br>
            <a:endParaRPr lang="ko-KR" altLang="en-US" sz="3600" b="1" dirty="0">
              <a:latin typeface="Frutiger Linotype" panose="020B0604030504040204" pitchFamily="34" charset="0"/>
              <a:cs typeface="Verdan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2083160"/>
            <a:ext cx="8352928" cy="9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2083160"/>
            <a:ext cx="1061070" cy="94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14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제목 1"/>
          <p:cNvSpPr>
            <a:spLocks noGrp="1"/>
          </p:cNvSpPr>
          <p:nvPr>
            <p:ph type="ctrTitle"/>
          </p:nvPr>
        </p:nvSpPr>
        <p:spPr>
          <a:xfrm>
            <a:off x="323528" y="2348881"/>
            <a:ext cx="8712968" cy="1728191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altLang="ko-KR" b="1" dirty="0">
                <a:latin typeface="Frutiger Linotype" panose="020B0604030504040204" pitchFamily="34" charset="0"/>
              </a:rPr>
              <a:t>Result </a:t>
            </a:r>
            <a:br>
              <a:rPr lang="en-US" altLang="ko-KR" b="1" dirty="0">
                <a:latin typeface="Frutiger Linotype" panose="020B0604030504040204" pitchFamily="34" charset="0"/>
              </a:rPr>
            </a:br>
            <a: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</a:br>
            <a:endParaRPr lang="ko-KR" altLang="en-US" sz="3600" b="1" dirty="0">
              <a:latin typeface="Frutiger Linotype" panose="020B0604030504040204" pitchFamily="34" charset="0"/>
              <a:cs typeface="Verdan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2083160"/>
            <a:ext cx="8352928" cy="9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2083160"/>
            <a:ext cx="1061070" cy="94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62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Analytics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5E5F6D5-7FCB-479A-8B13-D4B3EA14A969}"/>
              </a:ext>
            </a:extLst>
          </p:cNvPr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A6444892-7C50-455B-BB7F-96DD64D0F8D3}"/>
              </a:ext>
            </a:extLst>
          </p:cNvPr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8007B7D8-F0F1-4A5C-921A-DB23932A4F0D}"/>
              </a:ext>
            </a:extLst>
          </p:cNvPr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0B1F8F66-22C0-439F-9B24-29429463F41F}"/>
              </a:ext>
            </a:extLst>
          </p:cNvPr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20D0181E-65B6-43F1-BAF9-C4C3A85A180C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매출액</a:t>
            </a:r>
            <a:r>
              <a:rPr kumimoji="0" lang="en-US" altLang="ko-KR" sz="1500" dirty="0">
                <a:latin typeface="Frutiger Linotype" pitchFamily="34" charset="0"/>
                <a:cs typeface="Verdana" pitchFamily="34" charset="0"/>
              </a:rPr>
              <a:t>(</a:t>
            </a: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흥행지표</a:t>
            </a:r>
            <a:r>
              <a:rPr kumimoji="0" lang="en-US" altLang="ko-KR" sz="1500" dirty="0">
                <a:latin typeface="Frutiger Linotype" pitchFamily="34" charset="0"/>
                <a:cs typeface="Verdana" pitchFamily="34" charset="0"/>
              </a:rPr>
              <a:t>)</a:t>
            </a: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와 </a:t>
            </a:r>
            <a:r>
              <a:rPr kumimoji="0" lang="ko-KR" altLang="en-US" sz="1500" dirty="0" err="1">
                <a:latin typeface="Frutiger Linotype" pitchFamily="34" charset="0"/>
                <a:cs typeface="Verdana" pitchFamily="34" charset="0"/>
              </a:rPr>
              <a:t>변수들간의</a:t>
            </a: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 상관 관계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D4A3356A-C77B-47F2-9286-460331BC4DD8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1</a:t>
            </a:r>
            <a:endParaRPr lang="ko-KR" altLang="en-US" sz="1500" dirty="0">
              <a:latin typeface="Frutiger Linotype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E4B10D5-AE96-48E6-9B71-92E94DCBCB49}"/>
              </a:ext>
            </a:extLst>
          </p:cNvPr>
          <p:cNvGrpSpPr/>
          <p:nvPr/>
        </p:nvGrpSpPr>
        <p:grpSpPr>
          <a:xfrm>
            <a:off x="1428006" y="1486333"/>
            <a:ext cx="6566824" cy="3064036"/>
            <a:chOff x="795225" y="1532861"/>
            <a:chExt cx="7755479" cy="3618657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6013FA1E-BEC7-4075-97DC-ABACDC73B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327"/>
            <a:stretch/>
          </p:blipFill>
          <p:spPr>
            <a:xfrm>
              <a:off x="795225" y="1619672"/>
              <a:ext cx="3857728" cy="352795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3992673A-67A0-4301-B44F-966E5FF4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" t="-2399" r="-9" b="2399"/>
            <a:stretch/>
          </p:blipFill>
          <p:spPr>
            <a:xfrm>
              <a:off x="4653305" y="1532861"/>
              <a:ext cx="3897399" cy="3618657"/>
            </a:xfrm>
            <a:prstGeom prst="rect">
              <a:avLst/>
            </a:prstGeom>
          </p:spPr>
        </p:pic>
      </p:grpSp>
      <p:sp>
        <p:nvSpPr>
          <p:cNvPr id="30" name="TextBox 11">
            <a:extLst>
              <a:ext uri="{FF2B5EF4-FFF2-40B4-BE49-F238E27FC236}">
                <a16:creationId xmlns="" xmlns:a16="http://schemas.microsoft.com/office/drawing/2014/main" id="{D89A992D-683F-429B-97FE-0863A15063A0}"/>
              </a:ext>
            </a:extLst>
          </p:cNvPr>
          <p:cNvSpPr txBox="1"/>
          <p:nvPr/>
        </p:nvSpPr>
        <p:spPr>
          <a:xfrm>
            <a:off x="395536" y="4713971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영화 흥행에 영향을 주는 변수들이 존재한다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.</a:t>
            </a:r>
          </a:p>
        </p:txBody>
      </p:sp>
      <p:cxnSp>
        <p:nvCxnSpPr>
          <p:cNvPr id="31" name="직선 연결선 28">
            <a:extLst>
              <a:ext uri="{FF2B5EF4-FFF2-40B4-BE49-F238E27FC236}">
                <a16:creationId xmlns="" xmlns:a16="http://schemas.microsoft.com/office/drawing/2014/main" id="{B0BFE92D-0890-4E5A-94D7-3AE3867245A9}"/>
              </a:ext>
            </a:extLst>
          </p:cNvPr>
          <p:cNvCxnSpPr/>
          <p:nvPr/>
        </p:nvCxnSpPr>
        <p:spPr>
          <a:xfrm>
            <a:off x="496119" y="4653136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5">
            <a:extLst>
              <a:ext uri="{FF2B5EF4-FFF2-40B4-BE49-F238E27FC236}">
                <a16:creationId xmlns="" xmlns:a16="http://schemas.microsoft.com/office/drawing/2014/main" id="{17E022FE-F34C-4EAB-AE6D-BE7A9B5559CE}"/>
              </a:ext>
            </a:extLst>
          </p:cNvPr>
          <p:cNvSpPr/>
          <p:nvPr/>
        </p:nvSpPr>
        <p:spPr>
          <a:xfrm>
            <a:off x="398964" y="5090955"/>
            <a:ext cx="820548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제작비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극장 수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리뷰 수는 </a:t>
            </a:r>
            <a:r>
              <a:rPr lang="en-US" altLang="ko-KR" sz="1000" b="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b="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상관계수 </a:t>
            </a:r>
            <a:r>
              <a:rPr lang="en-US" altLang="ko-KR" sz="1000" b="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&gt; 0.6’</a:t>
            </a:r>
            <a:r>
              <a:rPr lang="ko-KR" altLang="en-US" sz="1000" b="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흥행에 아주 높은 상관관계를 보이는 것을 알 수 있다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배우 영향력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평점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소셜미디어 점수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등은 </a:t>
            </a:r>
            <a:r>
              <a:rPr lang="en-US" altLang="ko-KR" sz="1000" b="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b="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상관계수 </a:t>
            </a:r>
            <a:r>
              <a:rPr lang="en-US" altLang="ko-KR" sz="1000" b="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&gt; 0.3’</a:t>
            </a:r>
            <a:r>
              <a:rPr lang="ko-KR" altLang="en-US" sz="1000" b="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흥행에 어느정도 영향을 끼치는 것을 알 수 있다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제작비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극장 수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리뷰 수</a:t>
            </a:r>
            <a:r>
              <a:rPr lang="en-US" altLang="ko-KR" sz="1000" b="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smtClean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어드벤처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등 변수 간 상관관계가 높은 관계가 존재한다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endParaRPr lang="en-US" altLang="ko-KR" sz="1000" b="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시각화를 통해 흥행과 다양한 흥행 요소들 간의 관계와 변수들의 영향력을 전체적인 관점에서 파악할 필요성이 있다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704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Analytics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5E5F6D5-7FCB-479A-8B13-D4B3EA14A969}"/>
              </a:ext>
            </a:extLst>
          </p:cNvPr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A6444892-7C50-455B-BB7F-96DD64D0F8D3}"/>
              </a:ext>
            </a:extLst>
          </p:cNvPr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8007B7D8-F0F1-4A5C-921A-DB23932A4F0D}"/>
              </a:ext>
            </a:extLst>
          </p:cNvPr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0B1F8F66-22C0-439F-9B24-29429463F41F}"/>
              </a:ext>
            </a:extLst>
          </p:cNvPr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20D0181E-65B6-43F1-BAF9-C4C3A85A180C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장르별 재개봉 비율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D4A3356A-C77B-47F2-9286-460331BC4DD8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2</a:t>
            </a:r>
            <a:endParaRPr lang="ko-KR" altLang="en-US" sz="1500" dirty="0">
              <a:latin typeface="Frutiger Linotyp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3BEEB3F-88CA-4D76-A60C-36D8F39F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60" y="1708613"/>
            <a:ext cx="5020496" cy="2600806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="" xmlns:a16="http://schemas.microsoft.com/office/drawing/2014/main" id="{A5A6B780-41C0-42A3-942D-A8A18A392294}"/>
              </a:ext>
            </a:extLst>
          </p:cNvPr>
          <p:cNvSpPr txBox="1"/>
          <p:nvPr/>
        </p:nvSpPr>
        <p:spPr>
          <a:xfrm>
            <a:off x="395536" y="4357553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장르별로 재개봉 비율이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10~20%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범위 안에서 비슷하게 형성되어 있지만 어느정도 차이가 존재하며 재개봉 인기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/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비인기 장르가 존재한다는 것을 알 수 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.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21" name="직선 연결선 28">
            <a:extLst>
              <a:ext uri="{FF2B5EF4-FFF2-40B4-BE49-F238E27FC236}">
                <a16:creationId xmlns="" xmlns:a16="http://schemas.microsoft.com/office/drawing/2014/main" id="{D4759C20-9CAD-4859-B48E-2F51199CA546}"/>
              </a:ext>
            </a:extLst>
          </p:cNvPr>
          <p:cNvCxnSpPr/>
          <p:nvPr/>
        </p:nvCxnSpPr>
        <p:spPr>
          <a:xfrm>
            <a:off x="496119" y="4296718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5">
            <a:extLst>
              <a:ext uri="{FF2B5EF4-FFF2-40B4-BE49-F238E27FC236}">
                <a16:creationId xmlns="" xmlns:a16="http://schemas.microsoft.com/office/drawing/2014/main" id="{2025A837-A600-45BC-8336-AC9507AC66B2}"/>
              </a:ext>
            </a:extLst>
          </p:cNvPr>
          <p:cNvSpPr/>
          <p:nvPr/>
        </p:nvSpPr>
        <p:spPr>
          <a:xfrm>
            <a:off x="398964" y="5301208"/>
            <a:ext cx="8205484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가족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(24%),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애니메이션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(20%)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장르가 가장 높은 재개봉 비율을 보인다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다음으로는 공상 과학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(17.3%),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어드벤처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(16%),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역사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(15.2%)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순으로 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10%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중 후반 대의 재개봉 비율을 보이고 있으며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그 이하로는 비슷한 재개봉 선정 비율을 보인다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스릴러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(9%)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와 스포츠 장르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(0%)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는 거의 재개봉이 되지 않고 있다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66833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Analytics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95536" y="4569955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영화 흥행이 높은 것만이 재개봉 되는 것이 아니다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. </a:t>
            </a:r>
          </a:p>
        </p:txBody>
      </p:sp>
      <p:cxnSp>
        <p:nvCxnSpPr>
          <p:cNvPr id="15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450912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5">
            <a:extLst>
              <a:ext uri="{FF2B5EF4-FFF2-40B4-BE49-F238E27FC236}">
                <a16:creationId xmlns="" xmlns:a16="http://schemas.microsoft.com/office/drawing/2014/main" id="{DFEFDEA2-D7B7-4951-9318-9560A5F954D4}"/>
              </a:ext>
            </a:extLst>
          </p:cNvPr>
          <p:cNvSpPr/>
          <p:nvPr/>
        </p:nvSpPr>
        <p:spPr>
          <a:xfrm>
            <a:off x="398964" y="4946939"/>
            <a:ext cx="8205484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흥행 정도가 높은 영화만이 재개봉 되지 않으며 흥행 정도로 재개봉 선정 기준을 다 설명하지 못한다는 것을 알 수 있다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b="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선정 시 흥행정도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매출액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말고도 다른 흥행 변수들 간의 관계도 파악해야 할 필요성을 암시한다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5E5F6D5-7FCB-479A-8B13-D4B3EA14A969}"/>
              </a:ext>
            </a:extLst>
          </p:cNvPr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A6444892-7C50-455B-BB7F-96DD64D0F8D3}"/>
              </a:ext>
            </a:extLst>
          </p:cNvPr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8007B7D8-F0F1-4A5C-921A-DB23932A4F0D}"/>
              </a:ext>
            </a:extLst>
          </p:cNvPr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0B1F8F66-22C0-439F-9B24-29429463F41F}"/>
              </a:ext>
            </a:extLst>
          </p:cNvPr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20D0181E-65B6-43F1-BAF9-C4C3A85A180C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재개봉 여부 </a:t>
            </a:r>
            <a:r>
              <a:rPr kumimoji="0" lang="en-US" altLang="ko-KR" sz="1500" b="1" dirty="0">
                <a:latin typeface="Frutiger Linotype" pitchFamily="34" charset="0"/>
                <a:cs typeface="Verdana" pitchFamily="34" charset="0"/>
              </a:rPr>
              <a:t>&amp; </a:t>
            </a: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매출액 그룹별 영화 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D4A3356A-C77B-47F2-9286-460331BC4DD8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3</a:t>
            </a:r>
            <a:endParaRPr lang="ko-KR" altLang="en-US" sz="1500" dirty="0">
              <a:latin typeface="Frutiger Linotype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D2A0FDD2-8004-4F70-9979-92D093D5D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5" y="1619672"/>
            <a:ext cx="76295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5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Analytics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95536" y="4569955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대부분 첫 개봉 때보다 재개봉 시 흥행 변수들의 평균 값이 높아진다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. </a:t>
            </a:r>
          </a:p>
          <a:p>
            <a:r>
              <a:rPr lang="ko-KR" altLang="en-US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주로 소비자의 평가가 들어가는 변수들의 평균값이 높아지고</a:t>
            </a:r>
            <a:r>
              <a:rPr lang="en-US" altLang="ko-KR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외부 요인들은 재개봉 전과 비슷한 양상을 보인다</a:t>
            </a:r>
            <a:r>
              <a:rPr lang="en-US" altLang="ko-KR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.</a:t>
            </a:r>
            <a:r>
              <a:rPr lang="ko-KR" altLang="en-US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endParaRPr lang="en-US" altLang="ko-KR" sz="2000" dirty="0">
              <a:solidFill>
                <a:srgbClr val="0070C0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5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450912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5">
            <a:extLst>
              <a:ext uri="{FF2B5EF4-FFF2-40B4-BE49-F238E27FC236}">
                <a16:creationId xmlns="" xmlns:a16="http://schemas.microsoft.com/office/drawing/2014/main" id="{DFEFDEA2-D7B7-4951-9318-9560A5F954D4}"/>
              </a:ext>
            </a:extLst>
          </p:cNvPr>
          <p:cNvSpPr/>
          <p:nvPr/>
        </p:nvSpPr>
        <p:spPr>
          <a:xfrm>
            <a:off x="398964" y="5661248"/>
            <a:ext cx="82054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Both"/>
            </a:pP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Actor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Power,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IMDB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평점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영화 소셜미디어 점수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리뷰 수 등이 재개봉 전보다 평균값이 더 큰 것을 알 수 있다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>
              <a:buAutoNum type="arabicParenBoth"/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제작비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매출액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극장 수 등은 재개봉 전과 비슷한 양상을 보인다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arenBoth"/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추가적으로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관람 등급의 평균이 재개봉 전보다 전체적으로 낮은 것을 확인할 수 있다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>
              <a:buAutoNum type="arabicParenBoth"/>
            </a:pPr>
            <a:endParaRPr lang="en-US" altLang="ko-KR" sz="1000" b="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시 외부 요인보다는 소비자들에게 더 좋은 평가를 받고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전체 연령대가 주로 볼 수 있는 영화 위주로 재개봉 되는 것을 예상할 수 있다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5E5F6D5-7FCB-479A-8B13-D4B3EA14A969}"/>
              </a:ext>
            </a:extLst>
          </p:cNvPr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A6444892-7C50-455B-BB7F-96DD64D0F8D3}"/>
              </a:ext>
            </a:extLst>
          </p:cNvPr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8007B7D8-F0F1-4A5C-921A-DB23932A4F0D}"/>
              </a:ext>
            </a:extLst>
          </p:cNvPr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0B1F8F66-22C0-439F-9B24-29429463F41F}"/>
              </a:ext>
            </a:extLst>
          </p:cNvPr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20D0181E-65B6-43F1-BAF9-C4C3A85A180C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재개봉 여부 </a:t>
            </a:r>
            <a:r>
              <a:rPr kumimoji="0" lang="en-US" altLang="ko-KR" sz="1500" b="1" dirty="0">
                <a:latin typeface="Frutiger Linotype" pitchFamily="34" charset="0"/>
                <a:cs typeface="Verdana" pitchFamily="34" charset="0"/>
              </a:rPr>
              <a:t>&amp; </a:t>
            </a: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매출액 그룹별 변수 값 평균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D4A3356A-C77B-47F2-9286-460331BC4DD8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4</a:t>
            </a:r>
            <a:endParaRPr lang="ko-KR" altLang="en-US" sz="1500" dirty="0">
              <a:latin typeface="Frutiger Linotype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EA5D2B31-7A3E-4DC6-9E98-BFCA555D38AB}"/>
              </a:ext>
            </a:extLst>
          </p:cNvPr>
          <p:cNvGrpSpPr/>
          <p:nvPr/>
        </p:nvGrpSpPr>
        <p:grpSpPr>
          <a:xfrm>
            <a:off x="310952" y="1931756"/>
            <a:ext cx="8221554" cy="1976302"/>
            <a:chOff x="310952" y="1931756"/>
            <a:chExt cx="8221554" cy="1976302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98A2514B-0D7A-4F2E-84F9-9C31B627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52" y="1931756"/>
              <a:ext cx="6463444" cy="196454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096AB0BA-0885-4882-A9B3-868F883F4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8352" y="2187666"/>
              <a:ext cx="1774154" cy="1720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3971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Analytics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450912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5">
            <a:extLst>
              <a:ext uri="{FF2B5EF4-FFF2-40B4-BE49-F238E27FC236}">
                <a16:creationId xmlns="" xmlns:a16="http://schemas.microsoft.com/office/drawing/2014/main" id="{DFEFDEA2-D7B7-4951-9318-9560A5F954D4}"/>
              </a:ext>
            </a:extLst>
          </p:cNvPr>
          <p:cNvSpPr/>
          <p:nvPr/>
        </p:nvSpPr>
        <p:spPr>
          <a:xfrm>
            <a:off x="398964" y="5661248"/>
            <a:ext cx="8205484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영화는 첫 개봉 성적 매출액 범위보다 훨씬 낮은 매출액 범위를 나타낸다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따라서 절대적인 매출액으로 이전 매출액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흥행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성적 대비 재개봉 성적을 판단해서는 안된다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endParaRPr lang="en-US" altLang="ko-KR" sz="1000" b="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재개봉 흥행 성과를 비교하기 위해서는 최대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최소 정규화를 통해 상대적인 성적을 비교하는 시각화를 이용해야 한다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5E5F6D5-7FCB-479A-8B13-D4B3EA14A969}"/>
              </a:ext>
            </a:extLst>
          </p:cNvPr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A6444892-7C50-455B-BB7F-96DD64D0F8D3}"/>
              </a:ext>
            </a:extLst>
          </p:cNvPr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8007B7D8-F0F1-4A5C-921A-DB23932A4F0D}"/>
              </a:ext>
            </a:extLst>
          </p:cNvPr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0B1F8F66-22C0-439F-9B24-29429463F41F}"/>
              </a:ext>
            </a:extLst>
          </p:cNvPr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C759262C-8268-4D6E-A034-159F85CC5B70}"/>
              </a:ext>
            </a:extLst>
          </p:cNvPr>
          <p:cNvGrpSpPr/>
          <p:nvPr/>
        </p:nvGrpSpPr>
        <p:grpSpPr>
          <a:xfrm>
            <a:off x="2483768" y="1571857"/>
            <a:ext cx="3808786" cy="2914798"/>
            <a:chOff x="1498706" y="1071639"/>
            <a:chExt cx="5064564" cy="3875822"/>
          </a:xfrm>
        </p:grpSpPr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397FFA5F-4FCA-435A-85F5-997DEF5F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754" y="1071639"/>
              <a:ext cx="2343516" cy="19638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3CF5FF0E-B3EB-4A08-A075-C97BE18B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8706" y="3035479"/>
              <a:ext cx="2209198" cy="186649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DB73F251-137D-4FE5-838E-B0CBC5A1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2870" y="3035479"/>
              <a:ext cx="2226456" cy="191198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9D320C72-AF28-44FC-834B-B36A248A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5589" y="1094721"/>
              <a:ext cx="2261484" cy="198832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32A8D23-BCF5-493C-84BF-6CD90268D5E7}"/>
              </a:ext>
            </a:extLst>
          </p:cNvPr>
          <p:cNvSpPr txBox="1"/>
          <p:nvPr/>
        </p:nvSpPr>
        <p:spPr>
          <a:xfrm>
            <a:off x="395536" y="4581128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재개봉 시 이전 영화 성적보다 절대적인 매출액은 낮게 형성되어 있고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절대적인 매출액으로 재개봉 흥행 성적을 계산해서는 안된다는 것을 알 수 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.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="" xmlns:a16="http://schemas.microsoft.com/office/drawing/2014/main" id="{28537419-E695-4F08-B92F-5EF666613225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개봉 횟수 별 매출액 분포 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F6D04717-21FC-43D9-95EA-22658C67F1A0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5</a:t>
            </a:r>
            <a:endParaRPr lang="ko-KR" altLang="en-US" sz="1500" dirty="0">
              <a:latin typeface="Frutiger Linotyp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6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제목 1"/>
          <p:cNvSpPr>
            <a:spLocks noGrp="1"/>
          </p:cNvSpPr>
          <p:nvPr>
            <p:ph type="ctrTitle"/>
          </p:nvPr>
        </p:nvSpPr>
        <p:spPr>
          <a:xfrm>
            <a:off x="323528" y="2348881"/>
            <a:ext cx="8712968" cy="1728191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altLang="ko-KR" b="1" dirty="0">
                <a:latin typeface="Frutiger Linotype" panose="020B0604030504040204" pitchFamily="34" charset="0"/>
              </a:rPr>
              <a:t>Data Visualization</a:t>
            </a:r>
            <a:br>
              <a:rPr lang="en-US" altLang="ko-KR" b="1" dirty="0">
                <a:latin typeface="Frutiger Linotype" panose="020B0604030504040204" pitchFamily="34" charset="0"/>
              </a:rPr>
            </a:br>
            <a: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</a:br>
            <a:endParaRPr lang="ko-KR" altLang="en-US" sz="3600" b="1" dirty="0">
              <a:latin typeface="Frutiger Linotype" panose="020B0604030504040204" pitchFamily="34" charset="0"/>
              <a:cs typeface="Verdan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2083160"/>
            <a:ext cx="8352928" cy="9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2083160"/>
            <a:ext cx="1061070" cy="94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735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 Visualization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0D3659A-2E10-4BB3-ABE5-29994AF3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9" y="1268760"/>
            <a:ext cx="9144000" cy="53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8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 Visualization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Frutiger Linotype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F0C26D6-259F-4ED2-8CFC-87F60164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0924"/>
            <a:ext cx="9144000" cy="537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76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 Visualization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0D3659A-2E10-4BB3-ABE5-29994AF3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9" y="1268760"/>
            <a:ext cx="9144000" cy="5323695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="" xmlns:a16="http://schemas.microsoft.com/office/drawing/2014/main" id="{66AEA29E-EB8E-4EF5-A5C6-A6972B9A2B55}"/>
              </a:ext>
            </a:extLst>
          </p:cNvPr>
          <p:cNvSpPr/>
          <p:nvPr/>
        </p:nvSpPr>
        <p:spPr>
          <a:xfrm>
            <a:off x="0" y="1158306"/>
            <a:ext cx="9149673" cy="5544601"/>
          </a:xfrm>
          <a:custGeom>
            <a:avLst/>
            <a:gdLst>
              <a:gd name="connsiteX0" fmla="*/ 298062 w 9149673"/>
              <a:gd name="connsiteY0" fmla="*/ 2054604 h 5544601"/>
              <a:gd name="connsiteX1" fmla="*/ 3339 w 9149673"/>
              <a:gd name="connsiteY1" fmla="*/ 2349327 h 5544601"/>
              <a:gd name="connsiteX2" fmla="*/ 3339 w 9149673"/>
              <a:gd name="connsiteY2" fmla="*/ 4784217 h 5544601"/>
              <a:gd name="connsiteX3" fmla="*/ 298062 w 9149673"/>
              <a:gd name="connsiteY3" fmla="*/ 5078940 h 5544601"/>
              <a:gd name="connsiteX4" fmla="*/ 1476917 w 9149673"/>
              <a:gd name="connsiteY4" fmla="*/ 5078940 h 5544601"/>
              <a:gd name="connsiteX5" fmla="*/ 1771640 w 9149673"/>
              <a:gd name="connsiteY5" fmla="*/ 4784217 h 5544601"/>
              <a:gd name="connsiteX6" fmla="*/ 1771640 w 9149673"/>
              <a:gd name="connsiteY6" fmla="*/ 2349327 h 5544601"/>
              <a:gd name="connsiteX7" fmla="*/ 1476917 w 9149673"/>
              <a:gd name="connsiteY7" fmla="*/ 2054604 h 5544601"/>
              <a:gd name="connsiteX8" fmla="*/ 0 w 9149673"/>
              <a:gd name="connsiteY8" fmla="*/ 0 h 5544601"/>
              <a:gd name="connsiteX9" fmla="*/ 9149673 w 9149673"/>
              <a:gd name="connsiteY9" fmla="*/ 0 h 5544601"/>
              <a:gd name="connsiteX10" fmla="*/ 9149673 w 9149673"/>
              <a:gd name="connsiteY10" fmla="*/ 5544601 h 5544601"/>
              <a:gd name="connsiteX11" fmla="*/ 0 w 9149673"/>
              <a:gd name="connsiteY11" fmla="*/ 5544601 h 554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9673" h="5544601">
                <a:moveTo>
                  <a:pt x="298062" y="2054604"/>
                </a:moveTo>
                <a:cubicBezTo>
                  <a:pt x="135291" y="2054604"/>
                  <a:pt x="3339" y="2186556"/>
                  <a:pt x="3339" y="2349327"/>
                </a:cubicBezTo>
                <a:lnTo>
                  <a:pt x="3339" y="4784217"/>
                </a:lnTo>
                <a:cubicBezTo>
                  <a:pt x="3339" y="4946988"/>
                  <a:pt x="135291" y="5078940"/>
                  <a:pt x="298062" y="5078940"/>
                </a:cubicBezTo>
                <a:lnTo>
                  <a:pt x="1476917" y="5078940"/>
                </a:lnTo>
                <a:cubicBezTo>
                  <a:pt x="1639688" y="5078940"/>
                  <a:pt x="1771640" y="4946988"/>
                  <a:pt x="1771640" y="4784217"/>
                </a:cubicBezTo>
                <a:lnTo>
                  <a:pt x="1771640" y="2349327"/>
                </a:lnTo>
                <a:cubicBezTo>
                  <a:pt x="1771640" y="2186556"/>
                  <a:pt x="1639688" y="2054604"/>
                  <a:pt x="1476917" y="2054604"/>
                </a:cubicBezTo>
                <a:close/>
                <a:moveTo>
                  <a:pt x="0" y="0"/>
                </a:moveTo>
                <a:lnTo>
                  <a:pt x="9149673" y="0"/>
                </a:lnTo>
                <a:lnTo>
                  <a:pt x="9149673" y="5544601"/>
                </a:lnTo>
                <a:lnTo>
                  <a:pt x="0" y="554460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D8A04D0-3D38-44FE-AC08-6434A6A0F71C}"/>
              </a:ext>
            </a:extLst>
          </p:cNvPr>
          <p:cNvSpPr txBox="1"/>
          <p:nvPr/>
        </p:nvSpPr>
        <p:spPr>
          <a:xfrm>
            <a:off x="1779482" y="3105834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 i="0" dirty="0">
                <a:solidFill>
                  <a:srgbClr val="FF0000"/>
                </a:solidFill>
                <a:effectLst/>
                <a:latin typeface="Code2000"/>
              </a:rPr>
              <a:t>✔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장르 체크박스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    보고싶은 장르 선택 가능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ko-KR" altLang="en-US" sz="10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652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 Visualization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CA6A2E86-F85A-4D97-9DF6-AEADB4D9B0ED}"/>
              </a:ext>
            </a:extLst>
          </p:cNvPr>
          <p:cNvGrpSpPr/>
          <p:nvPr/>
        </p:nvGrpSpPr>
        <p:grpSpPr>
          <a:xfrm>
            <a:off x="1527878" y="1150615"/>
            <a:ext cx="5703748" cy="5254716"/>
            <a:chOff x="891583" y="265335"/>
            <a:chExt cx="6882047" cy="6340252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296BEC83-2217-49B9-A59A-29A6BC5A8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5725"/>
            <a:stretch/>
          </p:blipFill>
          <p:spPr>
            <a:xfrm>
              <a:off x="891583" y="265335"/>
              <a:ext cx="2689843" cy="63246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E4A73EDF-3C95-44BB-BEFC-64BF067FC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6150" y="280987"/>
              <a:ext cx="2171700" cy="62960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F169FE80-9B9A-44BB-9950-BA35ADF4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5280" y="280987"/>
              <a:ext cx="2038350" cy="632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35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itchFamily="34" charset="0"/>
              </a:rPr>
              <a:t>Result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Frutiger Linotype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8134B7A-90E0-4A5B-8323-9EF819806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9" y="1268760"/>
            <a:ext cx="9144000" cy="53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10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 Visualization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0D3659A-2E10-4BB3-ABE5-29994AF3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9" y="1268760"/>
            <a:ext cx="9144000" cy="5323695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="" xmlns:a16="http://schemas.microsoft.com/office/drawing/2014/main" id="{8F91A4F4-8C5D-410B-B27C-8D9CB7459CD0}"/>
              </a:ext>
            </a:extLst>
          </p:cNvPr>
          <p:cNvSpPr/>
          <p:nvPr/>
        </p:nvSpPr>
        <p:spPr>
          <a:xfrm>
            <a:off x="0" y="1158306"/>
            <a:ext cx="9149673" cy="5544601"/>
          </a:xfrm>
          <a:custGeom>
            <a:avLst/>
            <a:gdLst>
              <a:gd name="connsiteX0" fmla="*/ 2566970 w 9149673"/>
              <a:gd name="connsiteY0" fmla="*/ 2808311 h 5544601"/>
              <a:gd name="connsiteX1" fmla="*/ 2123728 w 9149673"/>
              <a:gd name="connsiteY1" fmla="*/ 3251553 h 5544601"/>
              <a:gd name="connsiteX2" fmla="*/ 2123728 w 9149673"/>
              <a:gd name="connsiteY2" fmla="*/ 5024468 h 5544601"/>
              <a:gd name="connsiteX3" fmla="*/ 2566970 w 9149673"/>
              <a:gd name="connsiteY3" fmla="*/ 5467710 h 5544601"/>
              <a:gd name="connsiteX4" fmla="*/ 8697419 w 9149673"/>
              <a:gd name="connsiteY4" fmla="*/ 5467710 h 5544601"/>
              <a:gd name="connsiteX5" fmla="*/ 9140661 w 9149673"/>
              <a:gd name="connsiteY5" fmla="*/ 5024468 h 5544601"/>
              <a:gd name="connsiteX6" fmla="*/ 9140661 w 9149673"/>
              <a:gd name="connsiteY6" fmla="*/ 3251553 h 5544601"/>
              <a:gd name="connsiteX7" fmla="*/ 8697419 w 9149673"/>
              <a:gd name="connsiteY7" fmla="*/ 2808311 h 5544601"/>
              <a:gd name="connsiteX8" fmla="*/ 2691728 w 9149673"/>
              <a:gd name="connsiteY8" fmla="*/ 210860 h 5544601"/>
              <a:gd name="connsiteX9" fmla="*/ 2264404 w 9149673"/>
              <a:gd name="connsiteY9" fmla="*/ 638184 h 5544601"/>
              <a:gd name="connsiteX10" fmla="*/ 2264404 w 9149673"/>
              <a:gd name="connsiteY10" fmla="*/ 2347426 h 5544601"/>
              <a:gd name="connsiteX11" fmla="*/ 2691728 w 9149673"/>
              <a:gd name="connsiteY11" fmla="*/ 2774750 h 5544601"/>
              <a:gd name="connsiteX12" fmla="*/ 4936763 w 9149673"/>
              <a:gd name="connsiteY12" fmla="*/ 2774750 h 5544601"/>
              <a:gd name="connsiteX13" fmla="*/ 5364087 w 9149673"/>
              <a:gd name="connsiteY13" fmla="*/ 2347426 h 5544601"/>
              <a:gd name="connsiteX14" fmla="*/ 5364087 w 9149673"/>
              <a:gd name="connsiteY14" fmla="*/ 638184 h 5544601"/>
              <a:gd name="connsiteX15" fmla="*/ 4936763 w 9149673"/>
              <a:gd name="connsiteY15" fmla="*/ 210860 h 5544601"/>
              <a:gd name="connsiteX16" fmla="*/ 0 w 9149673"/>
              <a:gd name="connsiteY16" fmla="*/ 0 h 5544601"/>
              <a:gd name="connsiteX17" fmla="*/ 9149673 w 9149673"/>
              <a:gd name="connsiteY17" fmla="*/ 0 h 5544601"/>
              <a:gd name="connsiteX18" fmla="*/ 9149673 w 9149673"/>
              <a:gd name="connsiteY18" fmla="*/ 5544601 h 5544601"/>
              <a:gd name="connsiteX19" fmla="*/ 0 w 9149673"/>
              <a:gd name="connsiteY19" fmla="*/ 5544601 h 554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49673" h="5544601">
                <a:moveTo>
                  <a:pt x="2566970" y="2808311"/>
                </a:moveTo>
                <a:cubicBezTo>
                  <a:pt x="2322174" y="2808311"/>
                  <a:pt x="2123728" y="3006757"/>
                  <a:pt x="2123728" y="3251553"/>
                </a:cubicBezTo>
                <a:lnTo>
                  <a:pt x="2123728" y="5024468"/>
                </a:lnTo>
                <a:cubicBezTo>
                  <a:pt x="2123728" y="5269264"/>
                  <a:pt x="2322174" y="5467710"/>
                  <a:pt x="2566970" y="5467710"/>
                </a:cubicBezTo>
                <a:lnTo>
                  <a:pt x="8697419" y="5467710"/>
                </a:lnTo>
                <a:cubicBezTo>
                  <a:pt x="8942215" y="5467710"/>
                  <a:pt x="9140661" y="5269264"/>
                  <a:pt x="9140661" y="5024468"/>
                </a:cubicBezTo>
                <a:lnTo>
                  <a:pt x="9140661" y="3251553"/>
                </a:lnTo>
                <a:cubicBezTo>
                  <a:pt x="9140661" y="3006757"/>
                  <a:pt x="8942215" y="2808311"/>
                  <a:pt x="8697419" y="2808311"/>
                </a:cubicBezTo>
                <a:close/>
                <a:moveTo>
                  <a:pt x="2691728" y="210860"/>
                </a:moveTo>
                <a:cubicBezTo>
                  <a:pt x="2455724" y="210860"/>
                  <a:pt x="2264404" y="402179"/>
                  <a:pt x="2264404" y="638184"/>
                </a:cubicBezTo>
                <a:lnTo>
                  <a:pt x="2264404" y="2347426"/>
                </a:lnTo>
                <a:cubicBezTo>
                  <a:pt x="2264404" y="2583431"/>
                  <a:pt x="2455724" y="2774750"/>
                  <a:pt x="2691728" y="2774750"/>
                </a:cubicBezTo>
                <a:lnTo>
                  <a:pt x="4936763" y="2774750"/>
                </a:lnTo>
                <a:cubicBezTo>
                  <a:pt x="5172768" y="2774750"/>
                  <a:pt x="5364087" y="2583431"/>
                  <a:pt x="5364087" y="2347426"/>
                </a:cubicBezTo>
                <a:lnTo>
                  <a:pt x="5364087" y="638184"/>
                </a:lnTo>
                <a:cubicBezTo>
                  <a:pt x="5364087" y="402179"/>
                  <a:pt x="5172768" y="210860"/>
                  <a:pt x="4936763" y="210860"/>
                </a:cubicBezTo>
                <a:close/>
                <a:moveTo>
                  <a:pt x="0" y="0"/>
                </a:moveTo>
                <a:lnTo>
                  <a:pt x="9149673" y="0"/>
                </a:lnTo>
                <a:lnTo>
                  <a:pt x="9149673" y="5544601"/>
                </a:lnTo>
                <a:lnTo>
                  <a:pt x="0" y="554460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13AFCFD-DF86-4259-81D8-8D71450456BD}"/>
              </a:ext>
            </a:extLst>
          </p:cNvPr>
          <p:cNvSpPr txBox="1"/>
          <p:nvPr/>
        </p:nvSpPr>
        <p:spPr>
          <a:xfrm>
            <a:off x="580604" y="1700808"/>
            <a:ext cx="16178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0" i="0" dirty="0">
                <a:solidFill>
                  <a:srgbClr val="FF0000"/>
                </a:solidFill>
                <a:effectLst/>
                <a:latin typeface="Code2000"/>
              </a:rPr>
              <a:t>✔</a:t>
            </a:r>
            <a:r>
              <a:rPr lang="en-US" altLang="ko-KR" sz="1600" dirty="0" err="1">
                <a:solidFill>
                  <a:schemeClr val="bg1"/>
                </a:solidFill>
                <a:latin typeface="Frutiger Linotype" panose="020B0604030504040204" pitchFamily="34" charset="0"/>
                <a:ea typeface="+mn-ea"/>
              </a:rPr>
              <a:t>radviz</a:t>
            </a: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그래프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    </a:t>
            </a:r>
            <a:r>
              <a:rPr lang="en-US" altLang="ko-KR" sz="1000" b="0" dirty="0">
                <a:solidFill>
                  <a:schemeClr val="bg1"/>
                </a:solidFill>
                <a:latin typeface="+mn-ea"/>
                <a:ea typeface="+mn-ea"/>
              </a:rPr>
              <a:t>Parallel</a:t>
            </a:r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000" b="0" dirty="0">
                <a:solidFill>
                  <a:schemeClr val="bg1"/>
                </a:solidFill>
                <a:latin typeface="+mn-ea"/>
                <a:ea typeface="+mn-ea"/>
              </a:rPr>
              <a:t>Coordinates</a:t>
            </a:r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주 그래프와 연동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endParaRPr lang="ko-KR" altLang="en-US" sz="10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206B600-5889-47A2-AC0C-9CA28C5A6EA9}"/>
              </a:ext>
            </a:extLst>
          </p:cNvPr>
          <p:cNvSpPr txBox="1"/>
          <p:nvPr/>
        </p:nvSpPr>
        <p:spPr>
          <a:xfrm>
            <a:off x="7164288" y="3284275"/>
            <a:ext cx="180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 i="0" dirty="0">
                <a:solidFill>
                  <a:srgbClr val="FF0000"/>
                </a:solidFill>
                <a:effectLst/>
                <a:latin typeface="Code2000"/>
              </a:rPr>
              <a:t>✔</a:t>
            </a:r>
            <a:r>
              <a:rPr lang="en-US" altLang="ko-KR" sz="1600" dirty="0">
                <a:solidFill>
                  <a:schemeClr val="bg1"/>
                </a:solidFill>
                <a:latin typeface="Frutiger Linotype" panose="020B0604030504040204" pitchFamily="34" charset="0"/>
                <a:ea typeface="+mn-ea"/>
              </a:rPr>
              <a:t>parallel</a:t>
            </a: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그래프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    흥행 요인 변수에 따라 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000" b="0" dirty="0">
                <a:solidFill>
                  <a:schemeClr val="bg1"/>
                </a:solidFill>
                <a:latin typeface="+mn-ea"/>
                <a:ea typeface="+mn-ea"/>
              </a:rPr>
              <a:t>     </a:t>
            </a:r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특징 파악 가능 </a:t>
            </a:r>
          </a:p>
        </p:txBody>
      </p:sp>
    </p:spTree>
    <p:extLst>
      <p:ext uri="{BB962C8B-B14F-4D97-AF65-F5344CB8AC3E}">
        <p14:creationId xmlns:p14="http://schemas.microsoft.com/office/powerpoint/2010/main" val="1949834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 Visualization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3B21563-5A97-43E2-B60A-B084C7E6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2250"/>
            <a:ext cx="9144000" cy="5509118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="" xmlns:a16="http://schemas.microsoft.com/office/drawing/2014/main" id="{7B9D6406-B165-4B6D-BC29-251B875D225E}"/>
              </a:ext>
            </a:extLst>
          </p:cNvPr>
          <p:cNvSpPr/>
          <p:nvPr/>
        </p:nvSpPr>
        <p:spPr>
          <a:xfrm>
            <a:off x="0" y="1232250"/>
            <a:ext cx="9144000" cy="5437110"/>
          </a:xfrm>
          <a:custGeom>
            <a:avLst/>
            <a:gdLst>
              <a:gd name="connsiteX0" fmla="*/ 6000167 w 9144000"/>
              <a:gd name="connsiteY0" fmla="*/ 252534 h 5437110"/>
              <a:gd name="connsiteX1" fmla="*/ 5580112 w 9144000"/>
              <a:gd name="connsiteY1" fmla="*/ 672589 h 5437110"/>
              <a:gd name="connsiteX2" fmla="*/ 5580112 w 9144000"/>
              <a:gd name="connsiteY2" fmla="*/ 2352759 h 5437110"/>
              <a:gd name="connsiteX3" fmla="*/ 6000167 w 9144000"/>
              <a:gd name="connsiteY3" fmla="*/ 2772814 h 5437110"/>
              <a:gd name="connsiteX4" fmla="*/ 8616441 w 9144000"/>
              <a:gd name="connsiteY4" fmla="*/ 2772814 h 5437110"/>
              <a:gd name="connsiteX5" fmla="*/ 9036496 w 9144000"/>
              <a:gd name="connsiteY5" fmla="*/ 2352759 h 5437110"/>
              <a:gd name="connsiteX6" fmla="*/ 9036496 w 9144000"/>
              <a:gd name="connsiteY6" fmla="*/ 672589 h 5437110"/>
              <a:gd name="connsiteX7" fmla="*/ 8616441 w 9144000"/>
              <a:gd name="connsiteY7" fmla="*/ 252534 h 5437110"/>
              <a:gd name="connsiteX8" fmla="*/ 0 w 9144000"/>
              <a:gd name="connsiteY8" fmla="*/ 0 h 5437110"/>
              <a:gd name="connsiteX9" fmla="*/ 9144000 w 9144000"/>
              <a:gd name="connsiteY9" fmla="*/ 0 h 5437110"/>
              <a:gd name="connsiteX10" fmla="*/ 9144000 w 9144000"/>
              <a:gd name="connsiteY10" fmla="*/ 5437110 h 5437110"/>
              <a:gd name="connsiteX11" fmla="*/ 0 w 9144000"/>
              <a:gd name="connsiteY11" fmla="*/ 5437110 h 543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437110">
                <a:moveTo>
                  <a:pt x="6000167" y="252534"/>
                </a:moveTo>
                <a:cubicBezTo>
                  <a:pt x="5768177" y="252534"/>
                  <a:pt x="5580112" y="440599"/>
                  <a:pt x="5580112" y="672589"/>
                </a:cubicBezTo>
                <a:lnTo>
                  <a:pt x="5580112" y="2352759"/>
                </a:lnTo>
                <a:cubicBezTo>
                  <a:pt x="5580112" y="2584749"/>
                  <a:pt x="5768177" y="2772814"/>
                  <a:pt x="6000167" y="2772814"/>
                </a:cubicBezTo>
                <a:lnTo>
                  <a:pt x="8616441" y="2772814"/>
                </a:lnTo>
                <a:cubicBezTo>
                  <a:pt x="8848431" y="2772814"/>
                  <a:pt x="9036496" y="2584749"/>
                  <a:pt x="9036496" y="2352759"/>
                </a:cubicBezTo>
                <a:lnTo>
                  <a:pt x="9036496" y="672589"/>
                </a:lnTo>
                <a:cubicBezTo>
                  <a:pt x="9036496" y="440599"/>
                  <a:pt x="8848431" y="252534"/>
                  <a:pt x="8616441" y="25253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437110"/>
                </a:lnTo>
                <a:lnTo>
                  <a:pt x="0" y="543711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DC38BD8-B847-4B2B-AC0D-3367CFD21779}"/>
              </a:ext>
            </a:extLst>
          </p:cNvPr>
          <p:cNvSpPr txBox="1"/>
          <p:nvPr/>
        </p:nvSpPr>
        <p:spPr>
          <a:xfrm>
            <a:off x="3515987" y="1700808"/>
            <a:ext cx="203139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0" i="0" dirty="0">
                <a:solidFill>
                  <a:srgbClr val="FF0000"/>
                </a:solidFill>
                <a:effectLst/>
                <a:latin typeface="Code2000"/>
              </a:rPr>
              <a:t>✔</a:t>
            </a:r>
            <a:r>
              <a:rPr lang="ko-KR" altLang="en-US" sz="1600" dirty="0">
                <a:solidFill>
                  <a:schemeClr val="bg1"/>
                </a:solidFill>
                <a:latin typeface="Frutiger Linotype" panose="020B0604030504040204" pitchFamily="34" charset="0"/>
                <a:ea typeface="+mn-ea"/>
              </a:rPr>
              <a:t>누적</a:t>
            </a:r>
            <a:r>
              <a:rPr lang="en-US" altLang="ko-KR" sz="1600" dirty="0">
                <a:solidFill>
                  <a:schemeClr val="bg1"/>
                </a:solidFill>
                <a:latin typeface="Frutiger Linotype" panose="020B0604030504040204" pitchFamily="34" charset="0"/>
                <a:ea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Frutiger Linotype" panose="020B0604030504040204" pitchFamily="34" charset="0"/>
                <a:ea typeface="+mn-ea"/>
              </a:rPr>
              <a:t>막대</a:t>
            </a: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그래프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    개봉</a:t>
            </a:r>
            <a:r>
              <a:rPr lang="en-US" altLang="ko-KR" sz="1000" b="0" dirty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재개봉 년도에 따른 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장르별 차지하고 있는 비율 표시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endParaRPr lang="ko-KR" altLang="en-US" sz="10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9628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C04C702-4AC0-4AA2-8C4C-8B7E80506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78" r="71695" b="27596"/>
          <a:stretch/>
        </p:blipFill>
        <p:spPr>
          <a:xfrm>
            <a:off x="0" y="1124744"/>
            <a:ext cx="9144000" cy="5544586"/>
          </a:xfrm>
          <a:prstGeom prst="rect">
            <a:avLst/>
          </a:prstGeom>
        </p:spPr>
      </p:pic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 Visualization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A37D8BD-8529-479A-AADB-365E9657D67A}"/>
              </a:ext>
            </a:extLst>
          </p:cNvPr>
          <p:cNvSpPr/>
          <p:nvPr/>
        </p:nvSpPr>
        <p:spPr>
          <a:xfrm>
            <a:off x="2267744" y="4293096"/>
            <a:ext cx="43204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48EDFDA-F084-425D-8183-4C3D0C563CA8}"/>
              </a:ext>
            </a:extLst>
          </p:cNvPr>
          <p:cNvSpPr/>
          <p:nvPr/>
        </p:nvSpPr>
        <p:spPr>
          <a:xfrm>
            <a:off x="8748464" y="4221088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="" xmlns:a16="http://schemas.microsoft.com/office/drawing/2014/main" id="{FB83D8DD-6EEC-4F10-8818-FDB4859597B8}"/>
              </a:ext>
            </a:extLst>
          </p:cNvPr>
          <p:cNvSpPr/>
          <p:nvPr/>
        </p:nvSpPr>
        <p:spPr>
          <a:xfrm>
            <a:off x="0" y="1124745"/>
            <a:ext cx="9149673" cy="5688616"/>
          </a:xfrm>
          <a:custGeom>
            <a:avLst/>
            <a:gdLst>
              <a:gd name="connsiteX0" fmla="*/ 2566970 w 9149673"/>
              <a:gd name="connsiteY0" fmla="*/ 2808311 h 5544601"/>
              <a:gd name="connsiteX1" fmla="*/ 2123728 w 9149673"/>
              <a:gd name="connsiteY1" fmla="*/ 3251553 h 5544601"/>
              <a:gd name="connsiteX2" fmla="*/ 2123728 w 9149673"/>
              <a:gd name="connsiteY2" fmla="*/ 5024468 h 5544601"/>
              <a:gd name="connsiteX3" fmla="*/ 2566970 w 9149673"/>
              <a:gd name="connsiteY3" fmla="*/ 5467710 h 5544601"/>
              <a:gd name="connsiteX4" fmla="*/ 8697419 w 9149673"/>
              <a:gd name="connsiteY4" fmla="*/ 5467710 h 5544601"/>
              <a:gd name="connsiteX5" fmla="*/ 9140661 w 9149673"/>
              <a:gd name="connsiteY5" fmla="*/ 5024468 h 5544601"/>
              <a:gd name="connsiteX6" fmla="*/ 9140661 w 9149673"/>
              <a:gd name="connsiteY6" fmla="*/ 3251553 h 5544601"/>
              <a:gd name="connsiteX7" fmla="*/ 8697419 w 9149673"/>
              <a:gd name="connsiteY7" fmla="*/ 2808311 h 5544601"/>
              <a:gd name="connsiteX8" fmla="*/ 2691728 w 9149673"/>
              <a:gd name="connsiteY8" fmla="*/ 210860 h 5544601"/>
              <a:gd name="connsiteX9" fmla="*/ 2264404 w 9149673"/>
              <a:gd name="connsiteY9" fmla="*/ 638184 h 5544601"/>
              <a:gd name="connsiteX10" fmla="*/ 2264404 w 9149673"/>
              <a:gd name="connsiteY10" fmla="*/ 2347426 h 5544601"/>
              <a:gd name="connsiteX11" fmla="*/ 2691728 w 9149673"/>
              <a:gd name="connsiteY11" fmla="*/ 2774750 h 5544601"/>
              <a:gd name="connsiteX12" fmla="*/ 4936763 w 9149673"/>
              <a:gd name="connsiteY12" fmla="*/ 2774750 h 5544601"/>
              <a:gd name="connsiteX13" fmla="*/ 5364087 w 9149673"/>
              <a:gd name="connsiteY13" fmla="*/ 2347426 h 5544601"/>
              <a:gd name="connsiteX14" fmla="*/ 5364087 w 9149673"/>
              <a:gd name="connsiteY14" fmla="*/ 638184 h 5544601"/>
              <a:gd name="connsiteX15" fmla="*/ 4936763 w 9149673"/>
              <a:gd name="connsiteY15" fmla="*/ 210860 h 5544601"/>
              <a:gd name="connsiteX16" fmla="*/ 5826069 w 9149673"/>
              <a:gd name="connsiteY16" fmla="*/ 183525 h 5544601"/>
              <a:gd name="connsiteX17" fmla="*/ 5400600 w 9149673"/>
              <a:gd name="connsiteY17" fmla="*/ 608994 h 5544601"/>
              <a:gd name="connsiteX18" fmla="*/ 5400600 w 9149673"/>
              <a:gd name="connsiteY18" fmla="*/ 2310820 h 5544601"/>
              <a:gd name="connsiteX19" fmla="*/ 5826069 w 9149673"/>
              <a:gd name="connsiteY19" fmla="*/ 2736289 h 5544601"/>
              <a:gd name="connsiteX20" fmla="*/ 8647539 w 9149673"/>
              <a:gd name="connsiteY20" fmla="*/ 2736289 h 5544601"/>
              <a:gd name="connsiteX21" fmla="*/ 9073008 w 9149673"/>
              <a:gd name="connsiteY21" fmla="*/ 2310820 h 5544601"/>
              <a:gd name="connsiteX22" fmla="*/ 9073008 w 9149673"/>
              <a:gd name="connsiteY22" fmla="*/ 608994 h 5544601"/>
              <a:gd name="connsiteX23" fmla="*/ 8647539 w 9149673"/>
              <a:gd name="connsiteY23" fmla="*/ 183525 h 5544601"/>
              <a:gd name="connsiteX24" fmla="*/ 0 w 9149673"/>
              <a:gd name="connsiteY24" fmla="*/ 0 h 5544601"/>
              <a:gd name="connsiteX25" fmla="*/ 9149673 w 9149673"/>
              <a:gd name="connsiteY25" fmla="*/ 0 h 5544601"/>
              <a:gd name="connsiteX26" fmla="*/ 9149673 w 9149673"/>
              <a:gd name="connsiteY26" fmla="*/ 5544601 h 5544601"/>
              <a:gd name="connsiteX27" fmla="*/ 0 w 9149673"/>
              <a:gd name="connsiteY27" fmla="*/ 5544601 h 554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9673" h="5544601">
                <a:moveTo>
                  <a:pt x="2566970" y="2808311"/>
                </a:moveTo>
                <a:cubicBezTo>
                  <a:pt x="2322174" y="2808311"/>
                  <a:pt x="2123728" y="3006757"/>
                  <a:pt x="2123728" y="3251553"/>
                </a:cubicBezTo>
                <a:lnTo>
                  <a:pt x="2123728" y="5024468"/>
                </a:lnTo>
                <a:cubicBezTo>
                  <a:pt x="2123728" y="5269264"/>
                  <a:pt x="2322174" y="5467710"/>
                  <a:pt x="2566970" y="5467710"/>
                </a:cubicBezTo>
                <a:lnTo>
                  <a:pt x="8697419" y="5467710"/>
                </a:lnTo>
                <a:cubicBezTo>
                  <a:pt x="8942215" y="5467710"/>
                  <a:pt x="9140661" y="5269264"/>
                  <a:pt x="9140661" y="5024468"/>
                </a:cubicBezTo>
                <a:lnTo>
                  <a:pt x="9140661" y="3251553"/>
                </a:lnTo>
                <a:cubicBezTo>
                  <a:pt x="9140661" y="3006757"/>
                  <a:pt x="8942215" y="2808311"/>
                  <a:pt x="8697419" y="2808311"/>
                </a:cubicBezTo>
                <a:close/>
                <a:moveTo>
                  <a:pt x="2691728" y="210860"/>
                </a:moveTo>
                <a:cubicBezTo>
                  <a:pt x="2455724" y="210860"/>
                  <a:pt x="2264404" y="402179"/>
                  <a:pt x="2264404" y="638184"/>
                </a:cubicBezTo>
                <a:lnTo>
                  <a:pt x="2264404" y="2347426"/>
                </a:lnTo>
                <a:cubicBezTo>
                  <a:pt x="2264404" y="2583431"/>
                  <a:pt x="2455724" y="2774750"/>
                  <a:pt x="2691728" y="2774750"/>
                </a:cubicBezTo>
                <a:lnTo>
                  <a:pt x="4936763" y="2774750"/>
                </a:lnTo>
                <a:cubicBezTo>
                  <a:pt x="5172768" y="2774750"/>
                  <a:pt x="5364087" y="2583431"/>
                  <a:pt x="5364087" y="2347426"/>
                </a:cubicBezTo>
                <a:lnTo>
                  <a:pt x="5364087" y="638184"/>
                </a:lnTo>
                <a:cubicBezTo>
                  <a:pt x="5364087" y="402179"/>
                  <a:pt x="5172768" y="210860"/>
                  <a:pt x="4936763" y="210860"/>
                </a:cubicBezTo>
                <a:close/>
                <a:moveTo>
                  <a:pt x="5826069" y="183525"/>
                </a:moveTo>
                <a:cubicBezTo>
                  <a:pt x="5591089" y="183525"/>
                  <a:pt x="5400600" y="374014"/>
                  <a:pt x="5400600" y="608994"/>
                </a:cubicBezTo>
                <a:lnTo>
                  <a:pt x="5400600" y="2310820"/>
                </a:lnTo>
                <a:cubicBezTo>
                  <a:pt x="5400600" y="2545800"/>
                  <a:pt x="5591089" y="2736289"/>
                  <a:pt x="5826069" y="2736289"/>
                </a:cubicBezTo>
                <a:lnTo>
                  <a:pt x="8647539" y="2736289"/>
                </a:lnTo>
                <a:cubicBezTo>
                  <a:pt x="8882519" y="2736289"/>
                  <a:pt x="9073008" y="2545800"/>
                  <a:pt x="9073008" y="2310820"/>
                </a:cubicBezTo>
                <a:lnTo>
                  <a:pt x="9073008" y="608994"/>
                </a:lnTo>
                <a:cubicBezTo>
                  <a:pt x="9073008" y="374014"/>
                  <a:pt x="8882519" y="183525"/>
                  <a:pt x="8647539" y="183525"/>
                </a:cubicBezTo>
                <a:close/>
                <a:moveTo>
                  <a:pt x="0" y="0"/>
                </a:moveTo>
                <a:lnTo>
                  <a:pt x="9149673" y="0"/>
                </a:lnTo>
                <a:lnTo>
                  <a:pt x="9149673" y="5544601"/>
                </a:lnTo>
                <a:lnTo>
                  <a:pt x="0" y="554460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9E25B57-61FD-4E97-8F1B-26913C50F2F7}"/>
              </a:ext>
            </a:extLst>
          </p:cNvPr>
          <p:cNvSpPr/>
          <p:nvPr/>
        </p:nvSpPr>
        <p:spPr>
          <a:xfrm>
            <a:off x="3779912" y="2204864"/>
            <a:ext cx="936104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3C25145-2FA4-421B-90DF-9D0FAC3E2E02}"/>
              </a:ext>
            </a:extLst>
          </p:cNvPr>
          <p:cNvSpPr txBox="1"/>
          <p:nvPr/>
        </p:nvSpPr>
        <p:spPr>
          <a:xfrm>
            <a:off x="368428" y="4365974"/>
            <a:ext cx="169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0" i="0" dirty="0">
                <a:solidFill>
                  <a:srgbClr val="FF0000"/>
                </a:solidFill>
                <a:effectLst/>
                <a:latin typeface="Code2000"/>
              </a:rPr>
              <a:t>✔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  <a:ea typeface="+mn-ea"/>
              </a:rPr>
              <a:t>브러쉬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 기능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  원하는 구간을 선택하여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그래프로 확인 가능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C30C27F-3B13-4553-9043-25451155687E}"/>
              </a:ext>
            </a:extLst>
          </p:cNvPr>
          <p:cNvSpPr txBox="1"/>
          <p:nvPr/>
        </p:nvSpPr>
        <p:spPr>
          <a:xfrm>
            <a:off x="140239" y="1845522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0" i="0" dirty="0">
                <a:solidFill>
                  <a:srgbClr val="FF0000"/>
                </a:solidFill>
                <a:effectLst/>
                <a:latin typeface="Code2000"/>
              </a:rPr>
              <a:t>✔</a:t>
            </a:r>
            <a:r>
              <a:rPr lang="en-US" altLang="ko-KR" sz="1600" dirty="0" err="1">
                <a:solidFill>
                  <a:schemeClr val="bg1"/>
                </a:solidFill>
                <a:latin typeface="Frutiger Linotype" panose="020B0604030504040204" pitchFamily="34" charset="0"/>
                <a:ea typeface="+mn-ea"/>
              </a:rPr>
              <a:t>radviz</a:t>
            </a: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그래프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    선택한 조건의 영화 제목 표시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endParaRPr lang="ko-KR" altLang="en-US" sz="10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4468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 Visualization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0D3659A-2E10-4BB3-ABE5-29994AF3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9" y="1268760"/>
            <a:ext cx="9144000" cy="5323695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="" xmlns:a16="http://schemas.microsoft.com/office/drawing/2014/main" id="{C1608466-9099-4EF7-890E-14C50DE4DED4}"/>
              </a:ext>
            </a:extLst>
          </p:cNvPr>
          <p:cNvSpPr/>
          <p:nvPr/>
        </p:nvSpPr>
        <p:spPr>
          <a:xfrm>
            <a:off x="0" y="1158306"/>
            <a:ext cx="9149673" cy="5544601"/>
          </a:xfrm>
          <a:custGeom>
            <a:avLst/>
            <a:gdLst>
              <a:gd name="connsiteX0" fmla="*/ 39344 w 9149673"/>
              <a:gd name="connsiteY0" fmla="*/ 902542 h 5544601"/>
              <a:gd name="connsiteX1" fmla="*/ 3339 w 9149673"/>
              <a:gd name="connsiteY1" fmla="*/ 938547 h 5544601"/>
              <a:gd name="connsiteX2" fmla="*/ 3339 w 9149673"/>
              <a:gd name="connsiteY2" fmla="*/ 1082561 h 5544601"/>
              <a:gd name="connsiteX3" fmla="*/ 39344 w 9149673"/>
              <a:gd name="connsiteY3" fmla="*/ 1118566 h 5544601"/>
              <a:gd name="connsiteX4" fmla="*/ 1655675 w 9149673"/>
              <a:gd name="connsiteY4" fmla="*/ 1118566 h 5544601"/>
              <a:gd name="connsiteX5" fmla="*/ 1691680 w 9149673"/>
              <a:gd name="connsiteY5" fmla="*/ 1082561 h 5544601"/>
              <a:gd name="connsiteX6" fmla="*/ 1691680 w 9149673"/>
              <a:gd name="connsiteY6" fmla="*/ 938547 h 5544601"/>
              <a:gd name="connsiteX7" fmla="*/ 1655675 w 9149673"/>
              <a:gd name="connsiteY7" fmla="*/ 902542 h 5544601"/>
              <a:gd name="connsiteX8" fmla="*/ 0 w 9149673"/>
              <a:gd name="connsiteY8" fmla="*/ 0 h 5544601"/>
              <a:gd name="connsiteX9" fmla="*/ 9149673 w 9149673"/>
              <a:gd name="connsiteY9" fmla="*/ 0 h 5544601"/>
              <a:gd name="connsiteX10" fmla="*/ 9149673 w 9149673"/>
              <a:gd name="connsiteY10" fmla="*/ 5544601 h 5544601"/>
              <a:gd name="connsiteX11" fmla="*/ 0 w 9149673"/>
              <a:gd name="connsiteY11" fmla="*/ 5544601 h 554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9673" h="5544601">
                <a:moveTo>
                  <a:pt x="39344" y="902542"/>
                </a:moveTo>
                <a:cubicBezTo>
                  <a:pt x="19459" y="902542"/>
                  <a:pt x="3339" y="918662"/>
                  <a:pt x="3339" y="938547"/>
                </a:cubicBezTo>
                <a:lnTo>
                  <a:pt x="3339" y="1082561"/>
                </a:lnTo>
                <a:cubicBezTo>
                  <a:pt x="3339" y="1102446"/>
                  <a:pt x="19459" y="1118566"/>
                  <a:pt x="39344" y="1118566"/>
                </a:cubicBezTo>
                <a:lnTo>
                  <a:pt x="1655675" y="1118566"/>
                </a:lnTo>
                <a:cubicBezTo>
                  <a:pt x="1675560" y="1118566"/>
                  <a:pt x="1691680" y="1102446"/>
                  <a:pt x="1691680" y="1082561"/>
                </a:cubicBezTo>
                <a:lnTo>
                  <a:pt x="1691680" y="938547"/>
                </a:lnTo>
                <a:cubicBezTo>
                  <a:pt x="1691680" y="918662"/>
                  <a:pt x="1675560" y="902542"/>
                  <a:pt x="1655675" y="902542"/>
                </a:cubicBezTo>
                <a:close/>
                <a:moveTo>
                  <a:pt x="0" y="0"/>
                </a:moveTo>
                <a:lnTo>
                  <a:pt x="9149673" y="0"/>
                </a:lnTo>
                <a:lnTo>
                  <a:pt x="9149673" y="5544601"/>
                </a:lnTo>
                <a:lnTo>
                  <a:pt x="0" y="554460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9A7BB1-2178-49B7-9B6A-42D79EB0D379}"/>
              </a:ext>
            </a:extLst>
          </p:cNvPr>
          <p:cNvSpPr txBox="1"/>
          <p:nvPr/>
        </p:nvSpPr>
        <p:spPr>
          <a:xfrm>
            <a:off x="1487588" y="1700808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 i="0" dirty="0">
                <a:solidFill>
                  <a:srgbClr val="FF0000"/>
                </a:solidFill>
                <a:effectLst/>
                <a:latin typeface="Code2000"/>
              </a:rPr>
              <a:t>✔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영화 수 표시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    현재 표시되고 있는 영화 수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ko-KR" altLang="en-US" sz="10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8160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 Visualization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364C629-94DA-4AB5-B663-385CDB765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0924"/>
            <a:ext cx="9144000" cy="5378436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="" xmlns:a16="http://schemas.microsoft.com/office/drawing/2014/main" id="{F87B07E6-F4B6-4853-B3A9-FC8961AFD780}"/>
              </a:ext>
            </a:extLst>
          </p:cNvPr>
          <p:cNvSpPr/>
          <p:nvPr/>
        </p:nvSpPr>
        <p:spPr>
          <a:xfrm>
            <a:off x="0" y="1124759"/>
            <a:ext cx="9149673" cy="5688617"/>
          </a:xfrm>
          <a:custGeom>
            <a:avLst/>
            <a:gdLst>
              <a:gd name="connsiteX0" fmla="*/ 85024 w 9149673"/>
              <a:gd name="connsiteY0" fmla="*/ 5276735 h 5688617"/>
              <a:gd name="connsiteX1" fmla="*/ 35496 w 9149673"/>
              <a:gd name="connsiteY1" fmla="*/ 5326263 h 5688617"/>
              <a:gd name="connsiteX2" fmla="*/ 35496 w 9149673"/>
              <a:gd name="connsiteY2" fmla="*/ 5524367 h 5688617"/>
              <a:gd name="connsiteX3" fmla="*/ 85024 w 9149673"/>
              <a:gd name="connsiteY3" fmla="*/ 5573895 h 5688617"/>
              <a:gd name="connsiteX4" fmla="*/ 1858176 w 9149673"/>
              <a:gd name="connsiteY4" fmla="*/ 5573895 h 5688617"/>
              <a:gd name="connsiteX5" fmla="*/ 1907704 w 9149673"/>
              <a:gd name="connsiteY5" fmla="*/ 5524367 h 5688617"/>
              <a:gd name="connsiteX6" fmla="*/ 1907704 w 9149673"/>
              <a:gd name="connsiteY6" fmla="*/ 5326263 h 5688617"/>
              <a:gd name="connsiteX7" fmla="*/ 1858176 w 9149673"/>
              <a:gd name="connsiteY7" fmla="*/ 5276735 h 5688617"/>
              <a:gd name="connsiteX8" fmla="*/ 7218725 w 9149673"/>
              <a:gd name="connsiteY8" fmla="*/ 2994529 h 5688617"/>
              <a:gd name="connsiteX9" fmla="*/ 6840760 w 9149673"/>
              <a:gd name="connsiteY9" fmla="*/ 3372494 h 5688617"/>
              <a:gd name="connsiteX10" fmla="*/ 6840760 w 9149673"/>
              <a:gd name="connsiteY10" fmla="*/ 5195929 h 5688617"/>
              <a:gd name="connsiteX11" fmla="*/ 7218725 w 9149673"/>
              <a:gd name="connsiteY11" fmla="*/ 5573894 h 5688617"/>
              <a:gd name="connsiteX12" fmla="*/ 8730539 w 9149673"/>
              <a:gd name="connsiteY12" fmla="*/ 5573894 h 5688617"/>
              <a:gd name="connsiteX13" fmla="*/ 9108504 w 9149673"/>
              <a:gd name="connsiteY13" fmla="*/ 5195929 h 5688617"/>
              <a:gd name="connsiteX14" fmla="*/ 9108504 w 9149673"/>
              <a:gd name="connsiteY14" fmla="*/ 3372494 h 5688617"/>
              <a:gd name="connsiteX15" fmla="*/ 8730539 w 9149673"/>
              <a:gd name="connsiteY15" fmla="*/ 2994529 h 5688617"/>
              <a:gd name="connsiteX16" fmla="*/ 0 w 9149673"/>
              <a:gd name="connsiteY16" fmla="*/ 0 h 5688617"/>
              <a:gd name="connsiteX17" fmla="*/ 9149673 w 9149673"/>
              <a:gd name="connsiteY17" fmla="*/ 0 h 5688617"/>
              <a:gd name="connsiteX18" fmla="*/ 9149673 w 9149673"/>
              <a:gd name="connsiteY18" fmla="*/ 5688617 h 5688617"/>
              <a:gd name="connsiteX19" fmla="*/ 0 w 9149673"/>
              <a:gd name="connsiteY19" fmla="*/ 5688617 h 568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49673" h="5688617">
                <a:moveTo>
                  <a:pt x="85024" y="5276735"/>
                </a:moveTo>
                <a:cubicBezTo>
                  <a:pt x="57670" y="5276735"/>
                  <a:pt x="35496" y="5298909"/>
                  <a:pt x="35496" y="5326263"/>
                </a:cubicBezTo>
                <a:lnTo>
                  <a:pt x="35496" y="5524367"/>
                </a:lnTo>
                <a:cubicBezTo>
                  <a:pt x="35496" y="5551721"/>
                  <a:pt x="57670" y="5573895"/>
                  <a:pt x="85024" y="5573895"/>
                </a:cubicBezTo>
                <a:lnTo>
                  <a:pt x="1858176" y="5573895"/>
                </a:lnTo>
                <a:cubicBezTo>
                  <a:pt x="1885530" y="5573895"/>
                  <a:pt x="1907704" y="5551721"/>
                  <a:pt x="1907704" y="5524367"/>
                </a:cubicBezTo>
                <a:lnTo>
                  <a:pt x="1907704" y="5326263"/>
                </a:lnTo>
                <a:cubicBezTo>
                  <a:pt x="1907704" y="5298909"/>
                  <a:pt x="1885530" y="5276735"/>
                  <a:pt x="1858176" y="5276735"/>
                </a:cubicBezTo>
                <a:close/>
                <a:moveTo>
                  <a:pt x="7218725" y="2994529"/>
                </a:moveTo>
                <a:cubicBezTo>
                  <a:pt x="7009981" y="2994529"/>
                  <a:pt x="6840760" y="3163750"/>
                  <a:pt x="6840760" y="3372494"/>
                </a:cubicBezTo>
                <a:lnTo>
                  <a:pt x="6840760" y="5195929"/>
                </a:lnTo>
                <a:cubicBezTo>
                  <a:pt x="6840760" y="5404673"/>
                  <a:pt x="7009981" y="5573894"/>
                  <a:pt x="7218725" y="5573894"/>
                </a:cubicBezTo>
                <a:lnTo>
                  <a:pt x="8730539" y="5573894"/>
                </a:lnTo>
                <a:cubicBezTo>
                  <a:pt x="8939283" y="5573894"/>
                  <a:pt x="9108504" y="5404673"/>
                  <a:pt x="9108504" y="5195929"/>
                </a:cubicBezTo>
                <a:lnTo>
                  <a:pt x="9108504" y="3372494"/>
                </a:lnTo>
                <a:cubicBezTo>
                  <a:pt x="9108504" y="3163750"/>
                  <a:pt x="8939283" y="2994529"/>
                  <a:pt x="8730539" y="2994529"/>
                </a:cubicBezTo>
                <a:close/>
                <a:moveTo>
                  <a:pt x="0" y="0"/>
                </a:moveTo>
                <a:lnTo>
                  <a:pt x="9149673" y="0"/>
                </a:lnTo>
                <a:lnTo>
                  <a:pt x="9149673" y="5688617"/>
                </a:lnTo>
                <a:lnTo>
                  <a:pt x="0" y="568861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51DC50D-B0E3-43FB-A9E7-6B9838649D80}"/>
              </a:ext>
            </a:extLst>
          </p:cNvPr>
          <p:cNvSpPr txBox="1"/>
          <p:nvPr/>
        </p:nvSpPr>
        <p:spPr>
          <a:xfrm>
            <a:off x="4659784" y="4365104"/>
            <a:ext cx="21275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0" i="0" dirty="0">
                <a:solidFill>
                  <a:srgbClr val="FF0000"/>
                </a:solidFill>
                <a:effectLst/>
                <a:latin typeface="Code2000"/>
              </a:rPr>
              <a:t>✔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재개봉 그래프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    재개봉에 따른 흥행 요소 추가</a:t>
            </a:r>
          </a:p>
        </p:txBody>
      </p:sp>
    </p:spTree>
    <p:extLst>
      <p:ext uri="{BB962C8B-B14F-4D97-AF65-F5344CB8AC3E}">
        <p14:creationId xmlns:p14="http://schemas.microsoft.com/office/powerpoint/2010/main" val="1288381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Data Visualization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364C629-94DA-4AB5-B663-385CDB765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0924"/>
            <a:ext cx="9144000" cy="5378436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6122F424-734C-408E-962D-9186C38D5205}"/>
              </a:ext>
            </a:extLst>
          </p:cNvPr>
          <p:cNvSpPr/>
          <p:nvPr/>
        </p:nvSpPr>
        <p:spPr>
          <a:xfrm>
            <a:off x="0" y="1124759"/>
            <a:ext cx="9149673" cy="5688617"/>
          </a:xfrm>
          <a:custGeom>
            <a:avLst/>
            <a:gdLst>
              <a:gd name="connsiteX0" fmla="*/ 85024 w 9149673"/>
              <a:gd name="connsiteY0" fmla="*/ 5276735 h 5688617"/>
              <a:gd name="connsiteX1" fmla="*/ 35496 w 9149673"/>
              <a:gd name="connsiteY1" fmla="*/ 5326263 h 5688617"/>
              <a:gd name="connsiteX2" fmla="*/ 35496 w 9149673"/>
              <a:gd name="connsiteY2" fmla="*/ 5524367 h 5688617"/>
              <a:gd name="connsiteX3" fmla="*/ 85024 w 9149673"/>
              <a:gd name="connsiteY3" fmla="*/ 5573895 h 5688617"/>
              <a:gd name="connsiteX4" fmla="*/ 1858176 w 9149673"/>
              <a:gd name="connsiteY4" fmla="*/ 5573895 h 5688617"/>
              <a:gd name="connsiteX5" fmla="*/ 1907704 w 9149673"/>
              <a:gd name="connsiteY5" fmla="*/ 5524367 h 5688617"/>
              <a:gd name="connsiteX6" fmla="*/ 1907704 w 9149673"/>
              <a:gd name="connsiteY6" fmla="*/ 5326263 h 5688617"/>
              <a:gd name="connsiteX7" fmla="*/ 1858176 w 9149673"/>
              <a:gd name="connsiteY7" fmla="*/ 5276735 h 5688617"/>
              <a:gd name="connsiteX8" fmla="*/ 2571944 w 9149673"/>
              <a:gd name="connsiteY8" fmla="*/ 3005103 h 5688617"/>
              <a:gd name="connsiteX9" fmla="*/ 2160687 w 9149673"/>
              <a:gd name="connsiteY9" fmla="*/ 3416360 h 5688617"/>
              <a:gd name="connsiteX10" fmla="*/ 2160687 w 9149673"/>
              <a:gd name="connsiteY10" fmla="*/ 5061336 h 5688617"/>
              <a:gd name="connsiteX11" fmla="*/ 2571944 w 9149673"/>
              <a:gd name="connsiteY11" fmla="*/ 5472593 h 5688617"/>
              <a:gd name="connsiteX12" fmla="*/ 8697246 w 9149673"/>
              <a:gd name="connsiteY12" fmla="*/ 5472593 h 5688617"/>
              <a:gd name="connsiteX13" fmla="*/ 9108503 w 9149673"/>
              <a:gd name="connsiteY13" fmla="*/ 5061336 h 5688617"/>
              <a:gd name="connsiteX14" fmla="*/ 9108503 w 9149673"/>
              <a:gd name="connsiteY14" fmla="*/ 3416360 h 5688617"/>
              <a:gd name="connsiteX15" fmla="*/ 8697246 w 9149673"/>
              <a:gd name="connsiteY15" fmla="*/ 3005103 h 5688617"/>
              <a:gd name="connsiteX16" fmla="*/ 2644343 w 9149673"/>
              <a:gd name="connsiteY16" fmla="*/ 260726 h 5688617"/>
              <a:gd name="connsiteX17" fmla="*/ 2195736 w 9149673"/>
              <a:gd name="connsiteY17" fmla="*/ 709333 h 5688617"/>
              <a:gd name="connsiteX18" fmla="*/ 2195736 w 9149673"/>
              <a:gd name="connsiteY18" fmla="*/ 2503706 h 5688617"/>
              <a:gd name="connsiteX19" fmla="*/ 2644343 w 9149673"/>
              <a:gd name="connsiteY19" fmla="*/ 2952313 h 5688617"/>
              <a:gd name="connsiteX20" fmla="*/ 5131505 w 9149673"/>
              <a:gd name="connsiteY20" fmla="*/ 2952313 h 5688617"/>
              <a:gd name="connsiteX21" fmla="*/ 5580112 w 9149673"/>
              <a:gd name="connsiteY21" fmla="*/ 2503706 h 5688617"/>
              <a:gd name="connsiteX22" fmla="*/ 5580112 w 9149673"/>
              <a:gd name="connsiteY22" fmla="*/ 709333 h 5688617"/>
              <a:gd name="connsiteX23" fmla="*/ 5131505 w 9149673"/>
              <a:gd name="connsiteY23" fmla="*/ 260726 h 5688617"/>
              <a:gd name="connsiteX24" fmla="*/ 0 w 9149673"/>
              <a:gd name="connsiteY24" fmla="*/ 0 h 5688617"/>
              <a:gd name="connsiteX25" fmla="*/ 9149673 w 9149673"/>
              <a:gd name="connsiteY25" fmla="*/ 0 h 5688617"/>
              <a:gd name="connsiteX26" fmla="*/ 9149673 w 9149673"/>
              <a:gd name="connsiteY26" fmla="*/ 5688617 h 5688617"/>
              <a:gd name="connsiteX27" fmla="*/ 0 w 9149673"/>
              <a:gd name="connsiteY27" fmla="*/ 5688617 h 568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9673" h="5688617">
                <a:moveTo>
                  <a:pt x="85024" y="5276735"/>
                </a:moveTo>
                <a:cubicBezTo>
                  <a:pt x="57670" y="5276735"/>
                  <a:pt x="35496" y="5298909"/>
                  <a:pt x="35496" y="5326263"/>
                </a:cubicBezTo>
                <a:lnTo>
                  <a:pt x="35496" y="5524367"/>
                </a:lnTo>
                <a:cubicBezTo>
                  <a:pt x="35496" y="5551721"/>
                  <a:pt x="57670" y="5573895"/>
                  <a:pt x="85024" y="5573895"/>
                </a:cubicBezTo>
                <a:lnTo>
                  <a:pt x="1858176" y="5573895"/>
                </a:lnTo>
                <a:cubicBezTo>
                  <a:pt x="1885530" y="5573895"/>
                  <a:pt x="1907704" y="5551721"/>
                  <a:pt x="1907704" y="5524367"/>
                </a:cubicBezTo>
                <a:lnTo>
                  <a:pt x="1907704" y="5326263"/>
                </a:lnTo>
                <a:cubicBezTo>
                  <a:pt x="1907704" y="5298909"/>
                  <a:pt x="1885530" y="5276735"/>
                  <a:pt x="1858176" y="5276735"/>
                </a:cubicBezTo>
                <a:close/>
                <a:moveTo>
                  <a:pt x="2571944" y="3005103"/>
                </a:moveTo>
                <a:cubicBezTo>
                  <a:pt x="2344813" y="3005103"/>
                  <a:pt x="2160687" y="3189229"/>
                  <a:pt x="2160687" y="3416360"/>
                </a:cubicBezTo>
                <a:lnTo>
                  <a:pt x="2160687" y="5061336"/>
                </a:lnTo>
                <a:cubicBezTo>
                  <a:pt x="2160687" y="5288467"/>
                  <a:pt x="2344813" y="5472593"/>
                  <a:pt x="2571944" y="5472593"/>
                </a:cubicBezTo>
                <a:lnTo>
                  <a:pt x="8697246" y="5472593"/>
                </a:lnTo>
                <a:cubicBezTo>
                  <a:pt x="8924377" y="5472593"/>
                  <a:pt x="9108503" y="5288467"/>
                  <a:pt x="9108503" y="5061336"/>
                </a:cubicBezTo>
                <a:lnTo>
                  <a:pt x="9108503" y="3416360"/>
                </a:lnTo>
                <a:cubicBezTo>
                  <a:pt x="9108503" y="3189229"/>
                  <a:pt x="8924377" y="3005103"/>
                  <a:pt x="8697246" y="3005103"/>
                </a:cubicBezTo>
                <a:close/>
                <a:moveTo>
                  <a:pt x="2644343" y="260726"/>
                </a:moveTo>
                <a:cubicBezTo>
                  <a:pt x="2396585" y="260726"/>
                  <a:pt x="2195736" y="461574"/>
                  <a:pt x="2195736" y="709333"/>
                </a:cubicBezTo>
                <a:lnTo>
                  <a:pt x="2195736" y="2503706"/>
                </a:lnTo>
                <a:cubicBezTo>
                  <a:pt x="2195736" y="2751465"/>
                  <a:pt x="2396585" y="2952313"/>
                  <a:pt x="2644343" y="2952313"/>
                </a:cubicBezTo>
                <a:lnTo>
                  <a:pt x="5131505" y="2952313"/>
                </a:lnTo>
                <a:cubicBezTo>
                  <a:pt x="5379264" y="2952313"/>
                  <a:pt x="5580112" y="2751465"/>
                  <a:pt x="5580112" y="2503706"/>
                </a:cubicBezTo>
                <a:lnTo>
                  <a:pt x="5580112" y="709333"/>
                </a:lnTo>
                <a:cubicBezTo>
                  <a:pt x="5580112" y="461574"/>
                  <a:pt x="5379264" y="260726"/>
                  <a:pt x="5131505" y="260726"/>
                </a:cubicBezTo>
                <a:close/>
                <a:moveTo>
                  <a:pt x="0" y="0"/>
                </a:moveTo>
                <a:lnTo>
                  <a:pt x="9149673" y="0"/>
                </a:lnTo>
                <a:lnTo>
                  <a:pt x="9149673" y="5688617"/>
                </a:lnTo>
                <a:lnTo>
                  <a:pt x="0" y="568861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DE599F5-0CC4-4634-8D4C-877D294485DB}"/>
              </a:ext>
            </a:extLst>
          </p:cNvPr>
          <p:cNvSpPr txBox="1"/>
          <p:nvPr/>
        </p:nvSpPr>
        <p:spPr>
          <a:xfrm>
            <a:off x="6372200" y="3397617"/>
            <a:ext cx="24674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0" i="0" dirty="0">
                <a:solidFill>
                  <a:srgbClr val="FF0000"/>
                </a:solidFill>
                <a:effectLst/>
                <a:latin typeface="Code2000"/>
              </a:rPr>
              <a:t>✔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재개봉 영화 표시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    노란색으로 재개봉 영화를 표시하여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재개봉 영화만의 특징 파악 가능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b="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000" b="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/>
            <a:endParaRPr lang="ko-KR" altLang="en-US" sz="10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2261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제목 1"/>
          <p:cNvSpPr>
            <a:spLocks noGrp="1"/>
          </p:cNvSpPr>
          <p:nvPr>
            <p:ph type="ctrTitle"/>
          </p:nvPr>
        </p:nvSpPr>
        <p:spPr>
          <a:xfrm>
            <a:off x="323528" y="2348881"/>
            <a:ext cx="8712968" cy="1728191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altLang="ko-KR" b="1" dirty="0">
                <a:latin typeface="Frutiger Linotype" panose="020B0604030504040204" pitchFamily="34" charset="0"/>
              </a:rPr>
              <a:t>Insight</a:t>
            </a:r>
            <a:br>
              <a:rPr lang="en-US" altLang="ko-KR" b="1" dirty="0">
                <a:latin typeface="Frutiger Linotype" panose="020B0604030504040204" pitchFamily="34" charset="0"/>
              </a:rPr>
            </a:br>
            <a: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</a:br>
            <a:endParaRPr lang="ko-KR" altLang="en-US" sz="3600" b="1" dirty="0">
              <a:latin typeface="Frutiger Linotype" panose="020B0604030504040204" pitchFamily="34" charset="0"/>
              <a:cs typeface="Verdan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2083160"/>
            <a:ext cx="8352928" cy="9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2083160"/>
            <a:ext cx="1061070" cy="94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740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4006D6FF-D010-4F98-AF21-ECF406CEB496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흥행정도</a:t>
            </a:r>
            <a:r>
              <a:rPr kumimoji="0" lang="en-US" altLang="ko-KR" sz="1500" b="1" dirty="0">
                <a:latin typeface="Frutiger Linotype" pitchFamily="34" charset="0"/>
                <a:cs typeface="Verdana" pitchFamily="34" charset="0"/>
              </a:rPr>
              <a:t>(</a:t>
            </a: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매출액</a:t>
            </a:r>
            <a:r>
              <a:rPr kumimoji="0" lang="en-US" altLang="ko-KR" sz="1500" b="1" dirty="0">
                <a:latin typeface="Frutiger Linotype" pitchFamily="34" charset="0"/>
                <a:cs typeface="Verdana" pitchFamily="34" charset="0"/>
              </a:rPr>
              <a:t>)</a:t>
            </a: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 그룹별 흥행 패턴 분석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86FC57F0-8C6A-4494-B624-1F2C43D1AA0F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1</a:t>
            </a:r>
            <a:endParaRPr lang="ko-KR" altLang="en-US" sz="1500" dirty="0">
              <a:latin typeface="Frutiger Linotype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669F245-36EB-4713-8D2D-AA08548CA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13"/>
          <a:stretch/>
        </p:blipFill>
        <p:spPr>
          <a:xfrm>
            <a:off x="784864" y="2495697"/>
            <a:ext cx="6840000" cy="4030378"/>
          </a:xfrm>
          <a:prstGeom prst="rect">
            <a:avLst/>
          </a:prstGeom>
        </p:spPr>
      </p:pic>
      <p:cxnSp>
        <p:nvCxnSpPr>
          <p:cNvPr id="31" name="직선 연결선 28">
            <a:extLst>
              <a:ext uri="{FF2B5EF4-FFF2-40B4-BE49-F238E27FC236}">
                <a16:creationId xmlns="" xmlns:a16="http://schemas.microsoft.com/office/drawing/2014/main" id="{12232F40-BD64-4291-97FC-5116F3A214F5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D5B0935-A44A-4A74-9B30-8529C970332C}"/>
              </a:ext>
            </a:extLst>
          </p:cNvPr>
          <p:cNvSpPr/>
          <p:nvPr/>
        </p:nvSpPr>
        <p:spPr>
          <a:xfrm>
            <a:off x="382934" y="1732747"/>
            <a:ext cx="8761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최고 흥행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대흥행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그룹</a:t>
            </a:r>
            <a:endParaRPr lang="ko-KR" altLang="en-US" sz="2000" dirty="0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729695A-CEC6-4AB5-AF51-E95E3A920E4F}"/>
              </a:ext>
            </a:extLst>
          </p:cNvPr>
          <p:cNvSpPr/>
          <p:nvPr/>
        </p:nvSpPr>
        <p:spPr>
          <a:xfrm>
            <a:off x="424110" y="2132858"/>
            <a:ext cx="74602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8B8"/>
                </a:solidFill>
              </a:rPr>
              <a:t>어드벤처</a:t>
            </a:r>
            <a:r>
              <a:rPr lang="en-US" altLang="ko-KR" sz="1000" dirty="0">
                <a:solidFill>
                  <a:srgbClr val="0088B8"/>
                </a:solidFill>
              </a:rPr>
              <a:t>, </a:t>
            </a:r>
            <a:r>
              <a:rPr lang="ko-KR" altLang="en-US" sz="1000" dirty="0">
                <a:solidFill>
                  <a:srgbClr val="0088B8"/>
                </a:solidFill>
              </a:rPr>
              <a:t>애니메이션</a:t>
            </a:r>
            <a:r>
              <a:rPr lang="en-US" altLang="ko-KR" sz="1000" dirty="0">
                <a:solidFill>
                  <a:srgbClr val="0088B8"/>
                </a:solidFill>
              </a:rPr>
              <a:t>, </a:t>
            </a:r>
            <a:r>
              <a:rPr lang="ko-KR" altLang="en-US" sz="1000" dirty="0">
                <a:solidFill>
                  <a:srgbClr val="0088B8"/>
                </a:solidFill>
              </a:rPr>
              <a:t>공상과학  장르가 주를 이루며</a:t>
            </a:r>
            <a:r>
              <a:rPr lang="en-US" altLang="ko-KR" sz="1000" dirty="0">
                <a:solidFill>
                  <a:srgbClr val="0088B8"/>
                </a:solidFill>
              </a:rPr>
              <a:t>, </a:t>
            </a:r>
            <a:r>
              <a:rPr lang="ko-KR" altLang="en-US" sz="1000" dirty="0">
                <a:solidFill>
                  <a:srgbClr val="0088B8"/>
                </a:solidFill>
              </a:rPr>
              <a:t>흥행에 </a:t>
            </a:r>
            <a:r>
              <a:rPr lang="en-US" altLang="ko-KR" sz="1000" dirty="0">
                <a:solidFill>
                  <a:srgbClr val="0088B8"/>
                </a:solidFill>
              </a:rPr>
              <a:t>IMDB </a:t>
            </a:r>
            <a:r>
              <a:rPr lang="ko-KR" altLang="en-US" sz="1000" dirty="0">
                <a:solidFill>
                  <a:srgbClr val="0088B8"/>
                </a:solidFill>
              </a:rPr>
              <a:t>평점과 영화의 소셜미디어 점수가 큰 영향을 끼치는 것을 알 수 있다</a:t>
            </a:r>
            <a:r>
              <a:rPr lang="en-US" altLang="ko-KR" sz="1000" dirty="0">
                <a:solidFill>
                  <a:srgbClr val="0088B8"/>
                </a:solidFill>
              </a:rPr>
              <a:t>. </a:t>
            </a:r>
            <a:endParaRPr lang="ko-KR" altLang="en-US" sz="1000" dirty="0">
              <a:solidFill>
                <a:srgbClr val="008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942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4006D6FF-D010-4F98-AF21-ECF406CEB496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흥행정도</a:t>
            </a:r>
            <a:r>
              <a:rPr kumimoji="0" lang="en-US" altLang="ko-KR" sz="1500" b="1" dirty="0">
                <a:latin typeface="Frutiger Linotype" pitchFamily="34" charset="0"/>
                <a:cs typeface="Verdana" pitchFamily="34" charset="0"/>
              </a:rPr>
              <a:t>(</a:t>
            </a: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매출액</a:t>
            </a:r>
            <a:r>
              <a:rPr kumimoji="0" lang="en-US" altLang="ko-KR" sz="1500" b="1" dirty="0">
                <a:latin typeface="Frutiger Linotype" pitchFamily="34" charset="0"/>
                <a:cs typeface="Verdana" pitchFamily="34" charset="0"/>
              </a:rPr>
              <a:t>)</a:t>
            </a: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 그룹별 흥행 패턴 분석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86FC57F0-8C6A-4494-B624-1F2C43D1AA0F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1</a:t>
            </a:r>
            <a:endParaRPr lang="ko-KR" altLang="en-US" sz="1500" dirty="0">
              <a:latin typeface="Frutiger Linotype" pitchFamily="34" charset="0"/>
            </a:endParaRPr>
          </a:p>
        </p:txBody>
      </p:sp>
      <p:cxnSp>
        <p:nvCxnSpPr>
          <p:cNvPr id="31" name="직선 연결선 28">
            <a:extLst>
              <a:ext uri="{FF2B5EF4-FFF2-40B4-BE49-F238E27FC236}">
                <a16:creationId xmlns="" xmlns:a16="http://schemas.microsoft.com/office/drawing/2014/main" id="{12232F40-BD64-4291-97FC-5116F3A214F5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D5B0935-A44A-4A74-9B30-8529C970332C}"/>
              </a:ext>
            </a:extLst>
          </p:cNvPr>
          <p:cNvSpPr/>
          <p:nvPr/>
        </p:nvSpPr>
        <p:spPr>
          <a:xfrm>
            <a:off x="382934" y="1732747"/>
            <a:ext cx="8761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일반 흥행 그룹 </a:t>
            </a:r>
            <a:endParaRPr lang="ko-KR" altLang="en-US" sz="2000" dirty="0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729695A-CEC6-4AB5-AF51-E95E3A920E4F}"/>
              </a:ext>
            </a:extLst>
          </p:cNvPr>
          <p:cNvSpPr/>
          <p:nvPr/>
        </p:nvSpPr>
        <p:spPr>
          <a:xfrm>
            <a:off x="424110" y="2132858"/>
            <a:ext cx="8468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8B8"/>
                </a:solidFill>
              </a:rPr>
              <a:t>최고 흥행</a:t>
            </a:r>
            <a:r>
              <a:rPr lang="en-US" altLang="ko-KR" sz="1000" dirty="0">
                <a:solidFill>
                  <a:srgbClr val="0088B8"/>
                </a:solidFill>
              </a:rPr>
              <a:t>, </a:t>
            </a:r>
            <a:r>
              <a:rPr lang="ko-KR" altLang="en-US" sz="1000" dirty="0" err="1">
                <a:solidFill>
                  <a:srgbClr val="0088B8"/>
                </a:solidFill>
              </a:rPr>
              <a:t>대흥행</a:t>
            </a:r>
            <a:r>
              <a:rPr lang="ko-KR" altLang="en-US" sz="1000" dirty="0">
                <a:solidFill>
                  <a:srgbClr val="0088B8"/>
                </a:solidFill>
              </a:rPr>
              <a:t> 그룹보다 장르의 가짓수가 늘어나고 </a:t>
            </a:r>
            <a:r>
              <a:rPr lang="en-US" altLang="ko-KR" sz="1000" dirty="0">
                <a:solidFill>
                  <a:srgbClr val="0088B8"/>
                </a:solidFill>
              </a:rPr>
              <a:t>(</a:t>
            </a:r>
            <a:r>
              <a:rPr lang="ko-KR" altLang="en-US" sz="1000" dirty="0">
                <a:solidFill>
                  <a:srgbClr val="0088B8"/>
                </a:solidFill>
              </a:rPr>
              <a:t>코미디</a:t>
            </a:r>
            <a:r>
              <a:rPr lang="en-US" altLang="ko-KR" sz="1000" dirty="0">
                <a:solidFill>
                  <a:srgbClr val="0088B8"/>
                </a:solidFill>
              </a:rPr>
              <a:t>, </a:t>
            </a:r>
            <a:r>
              <a:rPr lang="ko-KR" altLang="en-US" sz="1000" dirty="0">
                <a:solidFill>
                  <a:srgbClr val="0088B8"/>
                </a:solidFill>
              </a:rPr>
              <a:t>가족 등</a:t>
            </a:r>
            <a:r>
              <a:rPr lang="en-US" altLang="ko-KR" sz="1000" dirty="0">
                <a:solidFill>
                  <a:srgbClr val="0088B8"/>
                </a:solidFill>
              </a:rPr>
              <a:t>) </a:t>
            </a:r>
            <a:r>
              <a:rPr lang="en-US" altLang="ko-KR" sz="1000" dirty="0" err="1">
                <a:solidFill>
                  <a:srgbClr val="0088B8"/>
                </a:solidFill>
              </a:rPr>
              <a:t>Radviz</a:t>
            </a:r>
            <a:r>
              <a:rPr lang="ko-KR" altLang="en-US" sz="1000" dirty="0">
                <a:solidFill>
                  <a:srgbClr val="0088B8"/>
                </a:solidFill>
              </a:rPr>
              <a:t> 분포의 변화로 흥행에 평점보다는 </a:t>
            </a:r>
            <a:r>
              <a:rPr lang="ko-KR" altLang="en-US" sz="1000" dirty="0" err="1">
                <a:solidFill>
                  <a:srgbClr val="0088B8"/>
                </a:solidFill>
              </a:rPr>
              <a:t>리뷰수</a:t>
            </a:r>
            <a:r>
              <a:rPr lang="ko-KR" altLang="en-US" sz="1000" dirty="0">
                <a:solidFill>
                  <a:srgbClr val="0088B8"/>
                </a:solidFill>
              </a:rPr>
              <a:t> 혹은 극장 수 및 상영기간에 영향을 받는 것을 알 수 있다</a:t>
            </a:r>
            <a:r>
              <a:rPr lang="en-US" altLang="ko-KR" sz="1000" dirty="0">
                <a:solidFill>
                  <a:srgbClr val="0088B8"/>
                </a:solidFill>
              </a:rPr>
              <a:t>. </a:t>
            </a:r>
            <a:r>
              <a:rPr lang="ko-KR" altLang="en-US" sz="1000" dirty="0">
                <a:solidFill>
                  <a:srgbClr val="0088B8"/>
                </a:solidFill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11A25AC5-DEDE-4B26-83F6-F2539BA3B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16"/>
          <a:stretch/>
        </p:blipFill>
        <p:spPr>
          <a:xfrm>
            <a:off x="774626" y="2493476"/>
            <a:ext cx="7200800" cy="42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73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4006D6FF-D010-4F98-AF21-ECF406CEB496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흥행정도</a:t>
            </a:r>
            <a:r>
              <a:rPr kumimoji="0" lang="en-US" altLang="ko-KR" sz="1500" b="1" dirty="0">
                <a:latin typeface="Frutiger Linotype" pitchFamily="34" charset="0"/>
                <a:cs typeface="Verdana" pitchFamily="34" charset="0"/>
              </a:rPr>
              <a:t>(</a:t>
            </a: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매출액</a:t>
            </a:r>
            <a:r>
              <a:rPr kumimoji="0" lang="en-US" altLang="ko-KR" sz="1500" b="1" dirty="0">
                <a:latin typeface="Frutiger Linotype" pitchFamily="34" charset="0"/>
                <a:cs typeface="Verdana" pitchFamily="34" charset="0"/>
              </a:rPr>
              <a:t>)</a:t>
            </a: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 그룹별 흥행 패턴 분석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86FC57F0-8C6A-4494-B624-1F2C43D1AA0F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1</a:t>
            </a:r>
            <a:endParaRPr lang="ko-KR" altLang="en-US" sz="1500" dirty="0">
              <a:latin typeface="Frutiger Linotype" pitchFamily="34" charset="0"/>
            </a:endParaRPr>
          </a:p>
        </p:txBody>
      </p:sp>
      <p:cxnSp>
        <p:nvCxnSpPr>
          <p:cNvPr id="31" name="직선 연결선 28">
            <a:extLst>
              <a:ext uri="{FF2B5EF4-FFF2-40B4-BE49-F238E27FC236}">
                <a16:creationId xmlns="" xmlns:a16="http://schemas.microsoft.com/office/drawing/2014/main" id="{12232F40-BD64-4291-97FC-5116F3A214F5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D5B0935-A44A-4A74-9B30-8529C970332C}"/>
              </a:ext>
            </a:extLst>
          </p:cNvPr>
          <p:cNvSpPr/>
          <p:nvPr/>
        </p:nvSpPr>
        <p:spPr>
          <a:xfrm>
            <a:off x="382934" y="1732747"/>
            <a:ext cx="8761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비흥행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영화 그룹 </a:t>
            </a:r>
            <a:endParaRPr lang="ko-KR" altLang="en-US" sz="2000" dirty="0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729695A-CEC6-4AB5-AF51-E95E3A920E4F}"/>
              </a:ext>
            </a:extLst>
          </p:cNvPr>
          <p:cNvSpPr/>
          <p:nvPr/>
        </p:nvSpPr>
        <p:spPr>
          <a:xfrm>
            <a:off x="424110" y="2132858"/>
            <a:ext cx="8468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rgbClr val="0088B8"/>
                </a:solidFill>
              </a:rPr>
              <a:t>비흥행</a:t>
            </a:r>
            <a:r>
              <a:rPr lang="ko-KR" altLang="en-US" sz="1000" dirty="0">
                <a:solidFill>
                  <a:srgbClr val="0088B8"/>
                </a:solidFill>
              </a:rPr>
              <a:t> 영화 그룹은 애니메이션</a:t>
            </a:r>
            <a:r>
              <a:rPr lang="en-US" altLang="ko-KR" sz="1000" dirty="0">
                <a:solidFill>
                  <a:srgbClr val="0088B8"/>
                </a:solidFill>
              </a:rPr>
              <a:t>, </a:t>
            </a:r>
            <a:r>
              <a:rPr lang="ko-KR" altLang="en-US" sz="1000" dirty="0">
                <a:solidFill>
                  <a:srgbClr val="0088B8"/>
                </a:solidFill>
              </a:rPr>
              <a:t>어드벤처</a:t>
            </a:r>
            <a:r>
              <a:rPr lang="en-US" altLang="ko-KR" sz="1000" dirty="0">
                <a:solidFill>
                  <a:srgbClr val="0088B8"/>
                </a:solidFill>
              </a:rPr>
              <a:t>, </a:t>
            </a:r>
            <a:r>
              <a:rPr lang="ko-KR" altLang="en-US" sz="1000" dirty="0">
                <a:solidFill>
                  <a:srgbClr val="0088B8"/>
                </a:solidFill>
              </a:rPr>
              <a:t>액션을 제외한 장르들이 주를 이루고 있으며</a:t>
            </a:r>
            <a:r>
              <a:rPr lang="en-US" altLang="ko-KR" sz="1000" dirty="0">
                <a:solidFill>
                  <a:srgbClr val="0088B8"/>
                </a:solidFill>
              </a:rPr>
              <a:t>, </a:t>
            </a:r>
            <a:r>
              <a:rPr lang="en-US" altLang="ko-KR" sz="1000" dirty="0" err="1">
                <a:solidFill>
                  <a:srgbClr val="0088B8"/>
                </a:solidFill>
              </a:rPr>
              <a:t>Radviz</a:t>
            </a:r>
            <a:r>
              <a:rPr lang="ko-KR" altLang="en-US" sz="1000" dirty="0">
                <a:solidFill>
                  <a:srgbClr val="0088B8"/>
                </a:solidFill>
              </a:rPr>
              <a:t>의 분포가 가운데로 몰리게 되면서 흥행에 변수들이 비슷한 영향력을 준다는 것을 알 수 있다</a:t>
            </a:r>
            <a:r>
              <a:rPr lang="en-US" altLang="ko-KR" sz="1000" dirty="0">
                <a:solidFill>
                  <a:srgbClr val="0088B8"/>
                </a:solidFill>
              </a:rPr>
              <a:t>.</a:t>
            </a:r>
            <a:endParaRPr lang="ko-KR" altLang="en-US" sz="1000" dirty="0">
              <a:solidFill>
                <a:srgbClr val="0088B8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DC49068-C6AB-49A1-9B2A-4E48AD6CC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58"/>
          <a:stretch/>
        </p:blipFill>
        <p:spPr>
          <a:xfrm>
            <a:off x="784151" y="2526729"/>
            <a:ext cx="6853458" cy="405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7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itchFamily="34" charset="0"/>
              </a:rPr>
              <a:t>Result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Frutiger Linotype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F0C26D6-259F-4ED2-8CFC-87F60164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0924"/>
            <a:ext cx="9144000" cy="537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26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4006D6FF-D010-4F98-AF21-ECF406CEB496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대표 개별 장르별 첫 </a:t>
            </a:r>
            <a:r>
              <a:rPr kumimoji="0" lang="ko-KR" altLang="en-US" sz="1500" b="1" dirty="0" err="1">
                <a:latin typeface="Frutiger Linotype" pitchFamily="34" charset="0"/>
                <a:cs typeface="Verdana" pitchFamily="34" charset="0"/>
              </a:rPr>
              <a:t>개봉시</a:t>
            </a: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 흥행 패턴 비교 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86FC57F0-8C6A-4494-B624-1F2C43D1AA0F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2</a:t>
            </a:r>
            <a:endParaRPr lang="ko-KR" altLang="en-US" sz="1500" dirty="0">
              <a:latin typeface="Frutiger Linotype" pitchFamily="34" charset="0"/>
            </a:endParaRPr>
          </a:p>
        </p:txBody>
      </p:sp>
      <p:cxnSp>
        <p:nvCxnSpPr>
          <p:cNvPr id="31" name="직선 연결선 28">
            <a:extLst>
              <a:ext uri="{FF2B5EF4-FFF2-40B4-BE49-F238E27FC236}">
                <a16:creationId xmlns="" xmlns:a16="http://schemas.microsoft.com/office/drawing/2014/main" id="{12232F40-BD64-4291-97FC-5116F3A214F5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D5B0935-A44A-4A74-9B30-8529C970332C}"/>
              </a:ext>
            </a:extLst>
          </p:cNvPr>
          <p:cNvSpPr/>
          <p:nvPr/>
        </p:nvSpPr>
        <p:spPr>
          <a:xfrm>
            <a:off x="382934" y="1732747"/>
            <a:ext cx="8761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다른 장르들과 비교했을 때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애니메이션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어드벤처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가족과 같은 장르는 개봉 시 높은 흥행 성적을 기록한다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2000" dirty="0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729695A-CEC6-4AB5-AF51-E95E3A920E4F}"/>
              </a:ext>
            </a:extLst>
          </p:cNvPr>
          <p:cNvSpPr/>
          <p:nvPr/>
        </p:nvSpPr>
        <p:spPr>
          <a:xfrm>
            <a:off x="424110" y="2462699"/>
            <a:ext cx="8468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8B8"/>
                </a:solidFill>
              </a:rPr>
              <a:t>매출액 평균 </a:t>
            </a:r>
            <a:r>
              <a:rPr lang="en-US" altLang="ko-KR" sz="1000" dirty="0">
                <a:solidFill>
                  <a:srgbClr val="0088B8"/>
                </a:solidFill>
              </a:rPr>
              <a:t>: </a:t>
            </a:r>
            <a:r>
              <a:rPr lang="ko-KR" altLang="en-US" sz="1000" dirty="0">
                <a:solidFill>
                  <a:srgbClr val="0088B8"/>
                </a:solidFill>
              </a:rPr>
              <a:t>최소 </a:t>
            </a:r>
            <a:r>
              <a:rPr lang="en-US" altLang="ko-KR" sz="1000" dirty="0">
                <a:solidFill>
                  <a:srgbClr val="0088B8"/>
                </a:solidFill>
              </a:rPr>
              <a:t>0.8 </a:t>
            </a:r>
            <a:r>
              <a:rPr lang="ko-KR" altLang="en-US" sz="1000" dirty="0">
                <a:solidFill>
                  <a:srgbClr val="0088B8"/>
                </a:solidFill>
              </a:rPr>
              <a:t>이상 </a:t>
            </a:r>
            <a:endParaRPr lang="en-US" altLang="ko-KR" sz="1000" dirty="0">
              <a:solidFill>
                <a:srgbClr val="0088B8"/>
              </a:solidFill>
            </a:endParaRPr>
          </a:p>
          <a:p>
            <a:r>
              <a:rPr lang="ko-KR" altLang="en-US" sz="1000" dirty="0">
                <a:solidFill>
                  <a:srgbClr val="0088B8"/>
                </a:solidFill>
              </a:rPr>
              <a:t>변수들이 흥행에 영향을 주는 정도는 서로 비슷함</a:t>
            </a:r>
            <a:r>
              <a:rPr lang="en-US" altLang="ko-KR" sz="1000" dirty="0">
                <a:solidFill>
                  <a:srgbClr val="0088B8"/>
                </a:solidFill>
              </a:rPr>
              <a:t>.</a:t>
            </a:r>
            <a:endParaRPr lang="ko-KR" altLang="en-US" sz="1000" dirty="0">
              <a:solidFill>
                <a:srgbClr val="0088B8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698BC9D-B93F-43FA-9ADD-E9838431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" y="3078125"/>
            <a:ext cx="4511300" cy="27684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B1D3E2CD-BE54-4E51-828A-5D71387351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81"/>
          <a:stretch/>
        </p:blipFill>
        <p:spPr>
          <a:xfrm>
            <a:off x="4604825" y="3078125"/>
            <a:ext cx="4484561" cy="26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4006D6FF-D010-4F98-AF21-ECF406CEB496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대표 개별 장르별 첫 </a:t>
            </a:r>
            <a:r>
              <a:rPr kumimoji="0" lang="ko-KR" altLang="en-US" sz="1500" b="1" dirty="0" err="1">
                <a:latin typeface="Frutiger Linotype" pitchFamily="34" charset="0"/>
                <a:cs typeface="Verdana" pitchFamily="34" charset="0"/>
              </a:rPr>
              <a:t>개봉시</a:t>
            </a: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 흥행 패턴 비교 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86FC57F0-8C6A-4494-B624-1F2C43D1AA0F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2</a:t>
            </a:r>
            <a:endParaRPr lang="ko-KR" altLang="en-US" sz="1500" dirty="0">
              <a:latin typeface="Frutiger Linotype" pitchFamily="34" charset="0"/>
            </a:endParaRPr>
          </a:p>
        </p:txBody>
      </p:sp>
      <p:cxnSp>
        <p:nvCxnSpPr>
          <p:cNvPr id="31" name="직선 연결선 28">
            <a:extLst>
              <a:ext uri="{FF2B5EF4-FFF2-40B4-BE49-F238E27FC236}">
                <a16:creationId xmlns="" xmlns:a16="http://schemas.microsoft.com/office/drawing/2014/main" id="{12232F40-BD64-4291-97FC-5116F3A214F5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D5B0935-A44A-4A74-9B30-8529C970332C}"/>
              </a:ext>
            </a:extLst>
          </p:cNvPr>
          <p:cNvSpPr/>
          <p:nvPr/>
        </p:nvSpPr>
        <p:spPr>
          <a:xfrm>
            <a:off x="382934" y="1732747"/>
            <a:ext cx="8761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반면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로맨스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바이오그래피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미스터리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스릴러장르는 개봉 시 흥행 성적이 주로 낮게 형성되어 있으며 </a:t>
            </a:r>
            <a:r>
              <a:rPr lang="en-US" altLang="ko-KR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Radviz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분포가 위로 올라가는 것을 통해 리뷰 수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극장 수 등이 해당 장르 영화의 흥행에 좀 더 영향을 주는 것을 알 수 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2000" dirty="0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729695A-CEC6-4AB5-AF51-E95E3A920E4F}"/>
              </a:ext>
            </a:extLst>
          </p:cNvPr>
          <p:cNvSpPr/>
          <p:nvPr/>
        </p:nvSpPr>
        <p:spPr>
          <a:xfrm>
            <a:off x="424110" y="2956882"/>
            <a:ext cx="8468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8B8"/>
                </a:solidFill>
              </a:rPr>
              <a:t>매출액 평균 </a:t>
            </a:r>
            <a:r>
              <a:rPr lang="en-US" altLang="ko-KR" sz="1000" dirty="0">
                <a:solidFill>
                  <a:srgbClr val="0088B8"/>
                </a:solidFill>
              </a:rPr>
              <a:t>: 0.7 </a:t>
            </a:r>
            <a:r>
              <a:rPr lang="ko-KR" altLang="en-US" sz="1000" dirty="0">
                <a:solidFill>
                  <a:srgbClr val="0088B8"/>
                </a:solidFill>
              </a:rPr>
              <a:t>초반</a:t>
            </a:r>
            <a:endParaRPr lang="en-US" altLang="ko-KR" sz="1000" dirty="0">
              <a:solidFill>
                <a:srgbClr val="0088B8"/>
              </a:solidFill>
            </a:endParaRPr>
          </a:p>
          <a:p>
            <a:endParaRPr lang="ko-KR" altLang="en-US" sz="1000" dirty="0">
              <a:solidFill>
                <a:srgbClr val="0088B8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4793C51-3134-43E3-AA1A-B6D4A29D0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3308948"/>
            <a:ext cx="4496562" cy="27843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4FB1B82-11AB-46D0-86E8-E3A137916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328951"/>
            <a:ext cx="4476560" cy="26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42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4006D6FF-D010-4F98-AF21-ECF406CEB496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재개봉 영화 흥행 정도 분포 분석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86FC57F0-8C6A-4494-B624-1F2C43D1AA0F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3</a:t>
            </a:r>
            <a:endParaRPr lang="ko-KR" altLang="en-US" sz="1500" dirty="0">
              <a:latin typeface="Frutiger Linotype" pitchFamily="34" charset="0"/>
            </a:endParaRPr>
          </a:p>
        </p:txBody>
      </p:sp>
      <p:cxnSp>
        <p:nvCxnSpPr>
          <p:cNvPr id="18" name="직선 연결선 28">
            <a:extLst>
              <a:ext uri="{FF2B5EF4-FFF2-40B4-BE49-F238E27FC236}">
                <a16:creationId xmlns="" xmlns:a16="http://schemas.microsoft.com/office/drawing/2014/main" id="{FE2908A2-9229-4D74-8E8B-C98BB6A868D7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AF3FC779-7B49-4552-B01C-37A6A6759666}"/>
              </a:ext>
            </a:extLst>
          </p:cNvPr>
          <p:cNvSpPr/>
          <p:nvPr/>
        </p:nvSpPr>
        <p:spPr>
          <a:xfrm>
            <a:off x="382934" y="1732747"/>
            <a:ext cx="8761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흥행정도가 아주 높은 영화들 위주로 재개봉 영화 선정이 되지 않고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흥행정도가 낮은 영화들도 많이 재개봉이 되고 있음을 그래프로 확인 가능하다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AE04001-C409-493F-B5D9-5E114D449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18" y="2463832"/>
            <a:ext cx="642782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78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4006D6FF-D010-4F98-AF21-ECF406CEB496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기존 흥행 정도에 따른 재개봉 흥행 패턴 확인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86FC57F0-8C6A-4494-B624-1F2C43D1AA0F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4</a:t>
            </a:r>
            <a:endParaRPr lang="ko-KR" altLang="en-US" sz="1500" dirty="0">
              <a:latin typeface="Frutiger Linotype" pitchFamily="34" charset="0"/>
            </a:endParaRPr>
          </a:p>
        </p:txBody>
      </p:sp>
      <p:cxnSp>
        <p:nvCxnSpPr>
          <p:cNvPr id="18" name="직선 연결선 28">
            <a:extLst>
              <a:ext uri="{FF2B5EF4-FFF2-40B4-BE49-F238E27FC236}">
                <a16:creationId xmlns="" xmlns:a16="http://schemas.microsoft.com/office/drawing/2014/main" id="{FE2908A2-9229-4D74-8E8B-C98BB6A868D7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AF3FC779-7B49-4552-B01C-37A6A6759666}"/>
              </a:ext>
            </a:extLst>
          </p:cNvPr>
          <p:cNvSpPr/>
          <p:nvPr/>
        </p:nvSpPr>
        <p:spPr>
          <a:xfrm>
            <a:off x="382934" y="1732747"/>
            <a:ext cx="8761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흥행 정도가 재개봉 흥행 성적에 부정적인 영향을 주고 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2000" dirty="0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27EE600F-BB2C-476D-AAC2-7E6D81DBD3E0}"/>
              </a:ext>
            </a:extLst>
          </p:cNvPr>
          <p:cNvGrpSpPr/>
          <p:nvPr/>
        </p:nvGrpSpPr>
        <p:grpSpPr>
          <a:xfrm>
            <a:off x="128236" y="3317898"/>
            <a:ext cx="8887528" cy="2631382"/>
            <a:chOff x="337065" y="3238516"/>
            <a:chExt cx="8511333" cy="2520000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1C84DFE7-D076-47B4-94B4-491D50C97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065" y="3238516"/>
              <a:ext cx="4166250" cy="252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32E6D25E-635C-43C6-941F-087C910D1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7150" y="3238516"/>
              <a:ext cx="4201248" cy="2520000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CC142A2-6147-4B8F-A34C-64EAF208BDAA}"/>
              </a:ext>
            </a:extLst>
          </p:cNvPr>
          <p:cNvSpPr/>
          <p:nvPr/>
        </p:nvSpPr>
        <p:spPr>
          <a:xfrm>
            <a:off x="424110" y="2236802"/>
            <a:ext cx="84683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8B8"/>
                </a:solidFill>
              </a:rPr>
              <a:t>기존 흥행 성적이 아주 높은 영화들은 재개봉 시 인기 정도가 급 하락한 것을 알 수 있으며</a:t>
            </a:r>
            <a:r>
              <a:rPr lang="en-US" altLang="ko-KR" sz="1000" dirty="0">
                <a:solidFill>
                  <a:srgbClr val="0088B8"/>
                </a:solidFill>
              </a:rPr>
              <a:t>, </a:t>
            </a:r>
            <a:r>
              <a:rPr lang="ko-KR" altLang="en-US" sz="1000" dirty="0">
                <a:solidFill>
                  <a:srgbClr val="0088B8"/>
                </a:solidFill>
              </a:rPr>
              <a:t>반면 </a:t>
            </a:r>
            <a:r>
              <a:rPr lang="ko-KR" altLang="en-US" sz="1000" dirty="0" err="1">
                <a:solidFill>
                  <a:srgbClr val="0088B8"/>
                </a:solidFill>
              </a:rPr>
              <a:t>비흥행</a:t>
            </a:r>
            <a:r>
              <a:rPr lang="ko-KR" altLang="en-US" sz="1000" dirty="0">
                <a:solidFill>
                  <a:srgbClr val="0088B8"/>
                </a:solidFill>
              </a:rPr>
              <a:t> 성적을 기록했던 영화의 경우 재개봉 시 비슷하거나 훨씬 좋은 재개봉 성적을 기록하는 것을 알 수 있다</a:t>
            </a:r>
            <a:r>
              <a:rPr lang="en-US" altLang="ko-KR" sz="1000" dirty="0">
                <a:solidFill>
                  <a:srgbClr val="0088B8"/>
                </a:solidFill>
              </a:rPr>
              <a:t>.</a:t>
            </a:r>
          </a:p>
          <a:p>
            <a:endParaRPr lang="en-US" altLang="ko-KR" sz="1000" dirty="0">
              <a:solidFill>
                <a:srgbClr val="0088B8"/>
              </a:solidFill>
            </a:endParaRPr>
          </a:p>
          <a:p>
            <a:r>
              <a:rPr lang="ko-KR" altLang="en-US" sz="1000" dirty="0" err="1">
                <a:solidFill>
                  <a:srgbClr val="0088B8"/>
                </a:solidFill>
              </a:rPr>
              <a:t>비흥행</a:t>
            </a:r>
            <a:r>
              <a:rPr lang="ko-KR" altLang="en-US" sz="1000" dirty="0">
                <a:solidFill>
                  <a:srgbClr val="0088B8"/>
                </a:solidFill>
              </a:rPr>
              <a:t> 영화가 흥행 영화보다  재개봉 시 소비자들이 가치를 재발견하는 경우가 많은 것을 추측할 수 있으며</a:t>
            </a:r>
            <a:r>
              <a:rPr lang="en-US" altLang="ko-KR" sz="1000" dirty="0">
                <a:solidFill>
                  <a:srgbClr val="0088B8"/>
                </a:solidFill>
              </a:rPr>
              <a:t>, </a:t>
            </a:r>
            <a:r>
              <a:rPr lang="ko-KR" altLang="en-US" sz="1000" dirty="0" err="1">
                <a:solidFill>
                  <a:srgbClr val="0088B8"/>
                </a:solidFill>
              </a:rPr>
              <a:t>비흥행</a:t>
            </a:r>
            <a:r>
              <a:rPr lang="ko-KR" altLang="en-US" sz="1000" dirty="0">
                <a:solidFill>
                  <a:srgbClr val="0088B8"/>
                </a:solidFill>
              </a:rPr>
              <a:t> 영화의 재개봉 선정이 되는 이유를 설명할 수 있다</a:t>
            </a:r>
            <a:r>
              <a:rPr lang="en-US" altLang="ko-KR" sz="1000" dirty="0">
                <a:solidFill>
                  <a:srgbClr val="0088B8"/>
                </a:solidFill>
              </a:rPr>
              <a:t>. </a:t>
            </a:r>
          </a:p>
          <a:p>
            <a:endParaRPr lang="ko-KR" altLang="en-US" sz="1000" dirty="0">
              <a:solidFill>
                <a:srgbClr val="008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40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4006D6FF-D010-4F98-AF21-ECF406CEB496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장르별 재개봉 흥행 패턴 분석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86FC57F0-8C6A-4494-B624-1F2C43D1AA0F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5</a:t>
            </a:r>
            <a:endParaRPr lang="ko-KR" altLang="en-US" sz="1500" dirty="0">
              <a:latin typeface="Frutiger Linotyp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DE1FD72-7DB7-4F1C-9E1D-87A3C4059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5" y="3068960"/>
            <a:ext cx="4508564" cy="2776347"/>
          </a:xfrm>
          <a:prstGeom prst="rect">
            <a:avLst/>
          </a:prstGeom>
        </p:spPr>
      </p:pic>
      <p:cxnSp>
        <p:nvCxnSpPr>
          <p:cNvPr id="18" name="직선 연결선 28">
            <a:extLst>
              <a:ext uri="{FF2B5EF4-FFF2-40B4-BE49-F238E27FC236}">
                <a16:creationId xmlns="" xmlns:a16="http://schemas.microsoft.com/office/drawing/2014/main" id="{FE2908A2-9229-4D74-8E8B-C98BB6A868D7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AF3FC779-7B49-4552-B01C-37A6A6759666}"/>
              </a:ext>
            </a:extLst>
          </p:cNvPr>
          <p:cNvSpPr/>
          <p:nvPr/>
        </p:nvSpPr>
        <p:spPr>
          <a:xfrm>
            <a:off x="382934" y="1732747"/>
            <a:ext cx="87610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로맨스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바이오그래피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장르와 같은 첫 </a:t>
            </a:r>
            <a:r>
              <a:rPr lang="ko-KR" altLang="en-US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개봉시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흥행성적이 좋지 못했던 장르들은 재개봉 시 주로 </a:t>
            </a:r>
            <a:r>
              <a:rPr lang="ko-KR" altLang="en-US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비흥행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성적을 기록한 영화를 중심으로 재개봉을 하며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재개봉 성적은 이전 결과에 비해 상대적으로 좋은 결과를 보이고 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sz="2000" dirty="0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0A3F331A-63C1-4E7A-BF30-D69E1D112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805"/>
          <a:stretch/>
        </p:blipFill>
        <p:spPr>
          <a:xfrm>
            <a:off x="4584602" y="3118123"/>
            <a:ext cx="4470873" cy="268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4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4006D6FF-D010-4F98-AF21-ECF406CEB496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장르별 재개봉 흥행 패턴 분석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86FC57F0-8C6A-4494-B624-1F2C43D1AA0F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5</a:t>
            </a:r>
            <a:endParaRPr lang="ko-KR" altLang="en-US" sz="1500" dirty="0">
              <a:latin typeface="Frutiger Linotype" pitchFamily="34" charset="0"/>
            </a:endParaRPr>
          </a:p>
        </p:txBody>
      </p:sp>
      <p:cxnSp>
        <p:nvCxnSpPr>
          <p:cNvPr id="18" name="직선 연결선 28">
            <a:extLst>
              <a:ext uri="{FF2B5EF4-FFF2-40B4-BE49-F238E27FC236}">
                <a16:creationId xmlns="" xmlns:a16="http://schemas.microsoft.com/office/drawing/2014/main" id="{FE2908A2-9229-4D74-8E8B-C98BB6A868D7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AF3FC779-7B49-4552-B01C-37A6A6759666}"/>
              </a:ext>
            </a:extLst>
          </p:cNvPr>
          <p:cNvSpPr/>
          <p:nvPr/>
        </p:nvSpPr>
        <p:spPr>
          <a:xfrm>
            <a:off x="382934" y="1732747"/>
            <a:ext cx="8761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어드벤처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코미디 등 첫 개봉 당시 흥행성적이 좋았던 장르의 경우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대흥행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</a:t>
            </a:r>
            <a:r>
              <a:rPr lang="ko-KR" altLang="en-US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최고흥행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(+</a:t>
            </a:r>
            <a:r>
              <a:rPr lang="ko-KR" altLang="en-US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일반흥행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일부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기록했던 영화들이 주로 재개봉 영화로 선정이 되며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반면 재개봉 시 이전 성과에 비해 상대적으로 좋지 못한 흥행 성적을 기록하는 패턴을 발견하였다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AEFC948-0F5B-467C-BF09-5608F00F1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51"/>
          <a:stretch/>
        </p:blipFill>
        <p:spPr>
          <a:xfrm>
            <a:off x="231037" y="3306789"/>
            <a:ext cx="4253568" cy="25373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6914314D-53F8-437D-BA1C-905620B7F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738"/>
          <a:stretch/>
        </p:blipFill>
        <p:spPr>
          <a:xfrm>
            <a:off x="4659397" y="3357272"/>
            <a:ext cx="416893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4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377C20F-4A61-40CA-8ACC-99A2CC7AF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285264"/>
            <a:ext cx="4061007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2D9A10D-B31C-4441-AD44-721FB3A0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959" y="3207098"/>
            <a:ext cx="4006559" cy="24541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DDB5B8E-11E6-40EB-8CB4-4A3E58FF2747}"/>
              </a:ext>
            </a:extLst>
          </p:cNvPr>
          <p:cNvSpPr/>
          <p:nvPr/>
        </p:nvSpPr>
        <p:spPr>
          <a:xfrm>
            <a:off x="382934" y="1732747"/>
            <a:ext cx="87610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가족 장르 영화의 경우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 개봉 당시 평점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배우 영향력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소셜미디어 점수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리뷰 수 등의 성적이 좋지 않았던 영화들이 긍정적인 재개봉 성과를 기록하고 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2000" dirty="0"/>
          </a:p>
        </p:txBody>
      </p:sp>
      <p:cxnSp>
        <p:nvCxnSpPr>
          <p:cNvPr id="16" name="직선 연결선 28">
            <a:extLst>
              <a:ext uri="{FF2B5EF4-FFF2-40B4-BE49-F238E27FC236}">
                <a16:creationId xmlns="" xmlns:a16="http://schemas.microsoft.com/office/drawing/2014/main" id="{E27D4E3E-1FB5-4AA4-B9AF-A769F1654822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="" xmlns:a16="http://schemas.microsoft.com/office/drawing/2014/main" id="{E97A144D-70F7-45DF-A7EB-AAD765C76968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장르별 재개봉 흥행 패턴 분석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8AB13064-04AA-4A1E-ADF7-545E33B7A9AF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5</a:t>
            </a:r>
            <a:endParaRPr lang="ko-KR" altLang="en-US" sz="1500" dirty="0">
              <a:latin typeface="Frutiger Linotype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59EA66E-E168-4F95-9324-4BD6B158CA1E}"/>
              </a:ext>
            </a:extLst>
          </p:cNvPr>
          <p:cNvSpPr/>
          <p:nvPr/>
        </p:nvSpPr>
        <p:spPr>
          <a:xfrm>
            <a:off x="424110" y="2956882"/>
            <a:ext cx="84683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8B8"/>
                </a:solidFill>
              </a:rPr>
              <a:t>평균선의 차이가 극명하다</a:t>
            </a:r>
            <a:r>
              <a:rPr lang="en-US" altLang="ko-KR" sz="1000" dirty="0">
                <a:solidFill>
                  <a:srgbClr val="0088B8"/>
                </a:solidFill>
              </a:rPr>
              <a:t>.</a:t>
            </a:r>
            <a:endParaRPr lang="ko-KR" altLang="en-US" sz="1000" dirty="0">
              <a:solidFill>
                <a:srgbClr val="008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603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4006D6FF-D010-4F98-AF21-ECF406CEB496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dirty="0">
                <a:latin typeface="Frutiger Linotype" pitchFamily="34" charset="0"/>
                <a:cs typeface="Verdana" pitchFamily="34" charset="0"/>
              </a:rPr>
              <a:t>재개봉 횟수에 따른 특징 분석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86FC57F0-8C6A-4494-B624-1F2C43D1AA0F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6</a:t>
            </a:r>
            <a:endParaRPr lang="ko-KR" altLang="en-US" sz="1500" dirty="0">
              <a:latin typeface="Frutiger Linotype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F951B4A-0F0B-4282-BAF0-9BE34AD9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2" y="2852936"/>
            <a:ext cx="4318470" cy="26640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E677719-9FAF-441C-85D8-4307E3E97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66" r="69687" b="26772"/>
          <a:stretch/>
        </p:blipFill>
        <p:spPr>
          <a:xfrm>
            <a:off x="4641141" y="2924944"/>
            <a:ext cx="4383348" cy="252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B024465-191B-43CB-AC52-F42F771D9BC3}"/>
              </a:ext>
            </a:extLst>
          </p:cNvPr>
          <p:cNvSpPr/>
          <p:nvPr/>
        </p:nvSpPr>
        <p:spPr>
          <a:xfrm>
            <a:off x="382934" y="1732747"/>
            <a:ext cx="8761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재개봉 횟수가 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 이상일 경우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재개봉 성적이 아니라 첫 개봉 당시의 흥행 성적이 아주 높은 영화들이 여러 차례 재개봉 하는 것을 알 수 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2000" dirty="0"/>
          </a:p>
        </p:txBody>
      </p:sp>
      <p:cxnSp>
        <p:nvCxnSpPr>
          <p:cNvPr id="14" name="직선 연결선 28">
            <a:extLst>
              <a:ext uri="{FF2B5EF4-FFF2-40B4-BE49-F238E27FC236}">
                <a16:creationId xmlns="" xmlns:a16="http://schemas.microsoft.com/office/drawing/2014/main" id="{D45A81BE-177B-4B6F-BB86-B798EE125C64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9E6D795B-48AB-4187-9F23-CF5E2DD40BFB}"/>
              </a:ext>
            </a:extLst>
          </p:cNvPr>
          <p:cNvSpPr/>
          <p:nvPr/>
        </p:nvSpPr>
        <p:spPr>
          <a:xfrm>
            <a:off x="424110" y="2492896"/>
            <a:ext cx="84683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8B8"/>
                </a:solidFill>
              </a:rPr>
              <a:t>재개봉 </a:t>
            </a:r>
            <a:r>
              <a:rPr lang="en-US" altLang="ko-KR" sz="1000" dirty="0">
                <a:solidFill>
                  <a:srgbClr val="0088B8"/>
                </a:solidFill>
              </a:rPr>
              <a:t>1</a:t>
            </a:r>
            <a:r>
              <a:rPr lang="ko-KR" altLang="en-US" sz="1000" dirty="0" err="1">
                <a:solidFill>
                  <a:srgbClr val="0088B8"/>
                </a:solidFill>
              </a:rPr>
              <a:t>회차</a:t>
            </a:r>
            <a:r>
              <a:rPr lang="ko-KR" altLang="en-US" sz="1000" dirty="0">
                <a:solidFill>
                  <a:srgbClr val="0088B8"/>
                </a:solidFill>
              </a:rPr>
              <a:t> 때의 성적은 하락세이지만 기존 첫 개봉 당시의 흥행 성적을 기준으로 여러 차례 재개봉 하는 것을 확인할 수 있다</a:t>
            </a:r>
            <a:r>
              <a:rPr lang="en-US" altLang="ko-KR" sz="1000" dirty="0">
                <a:solidFill>
                  <a:srgbClr val="0088B8"/>
                </a:solidFill>
              </a:rPr>
              <a:t>.</a:t>
            </a:r>
            <a:r>
              <a:rPr lang="ko-KR" altLang="en-US" sz="1000" dirty="0">
                <a:solidFill>
                  <a:srgbClr val="0088B8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75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Insight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FA3DE9-D763-4F4B-B806-6871A7739D8B}"/>
              </a:ext>
            </a:extLst>
          </p:cNvPr>
          <p:cNvSpPr txBox="1"/>
          <p:nvPr/>
        </p:nvSpPr>
        <p:spPr>
          <a:xfrm>
            <a:off x="395536" y="1348257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흥행 정도에 따라 흥행에 영향을 주는 변수들의 영향력이 달라진다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. </a:t>
            </a:r>
          </a:p>
        </p:txBody>
      </p:sp>
      <p:cxnSp>
        <p:nvCxnSpPr>
          <p:cNvPr id="13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126876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5C8DE70-E633-4288-BB15-F67F4CA22110}"/>
              </a:ext>
            </a:extLst>
          </p:cNvPr>
          <p:cNvSpPr txBox="1"/>
          <p:nvPr/>
        </p:nvSpPr>
        <p:spPr>
          <a:xfrm>
            <a:off x="395536" y="2060848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장르별로 흥행 정도가 다르며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주로 가족 전체가 볼 수 있는 가족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어드벤처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액션 등과 같은 영화가 공포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로맨스 장르의 영화보다 더 높은 흥행을 기록한다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. </a:t>
            </a:r>
          </a:p>
        </p:txBody>
      </p:sp>
      <p:cxnSp>
        <p:nvCxnSpPr>
          <p:cNvPr id="11" name="직선 연결선 28">
            <a:extLst>
              <a:ext uri="{FF2B5EF4-FFF2-40B4-BE49-F238E27FC236}">
                <a16:creationId xmlns="" xmlns:a16="http://schemas.microsoft.com/office/drawing/2014/main" id="{A650D1B1-9FA6-4424-8189-244AB6BCE021}"/>
              </a:ext>
            </a:extLst>
          </p:cNvPr>
          <p:cNvCxnSpPr/>
          <p:nvPr/>
        </p:nvCxnSpPr>
        <p:spPr>
          <a:xfrm>
            <a:off x="496119" y="198884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B8895B0-C26B-4EF1-BE43-D27AD0E127BF}"/>
              </a:ext>
            </a:extLst>
          </p:cNvPr>
          <p:cNvSpPr txBox="1"/>
          <p:nvPr/>
        </p:nvSpPr>
        <p:spPr>
          <a:xfrm>
            <a:off x="395536" y="3441194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ko-KR" altLang="en-US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번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재개봉 되는 경우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이전 개봉 성적 </a:t>
            </a:r>
            <a:r>
              <a:rPr lang="en-US" altLang="ko-KR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(</a:t>
            </a:r>
            <a:r>
              <a:rPr lang="ko-KR" altLang="en-US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첫번째 흥행 정도</a:t>
            </a:r>
            <a:r>
              <a:rPr lang="en-US" altLang="ko-KR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)</a:t>
            </a:r>
            <a:r>
              <a:rPr lang="ko-KR" altLang="en-US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이 재개봉 선정 기준이 </a:t>
            </a:r>
            <a:r>
              <a:rPr lang="ko-KR" altLang="en-US" sz="2000" dirty="0" smtClean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되지 못한다</a:t>
            </a:r>
            <a:r>
              <a:rPr lang="en-US" altLang="ko-KR" sz="2000" smtClean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.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cxnSp>
        <p:nvCxnSpPr>
          <p:cNvPr id="17" name="직선 연결선 28">
            <a:extLst>
              <a:ext uri="{FF2B5EF4-FFF2-40B4-BE49-F238E27FC236}">
                <a16:creationId xmlns="" xmlns:a16="http://schemas.microsoft.com/office/drawing/2014/main" id="{67E2E9F8-7E44-4DE5-AB55-F0700DFC04C4}"/>
              </a:ext>
            </a:extLst>
          </p:cNvPr>
          <p:cNvCxnSpPr/>
          <p:nvPr/>
        </p:nvCxnSpPr>
        <p:spPr>
          <a:xfrm>
            <a:off x="496119" y="3361697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5">
            <a:extLst>
              <a:ext uri="{FF2B5EF4-FFF2-40B4-BE49-F238E27FC236}">
                <a16:creationId xmlns="" xmlns:a16="http://schemas.microsoft.com/office/drawing/2014/main" id="{CBE3AA0B-BAB1-4556-923C-0F9653C1AE55}"/>
              </a:ext>
            </a:extLst>
          </p:cNvPr>
          <p:cNvSpPr/>
          <p:nvPr/>
        </p:nvSpPr>
        <p:spPr>
          <a:xfrm>
            <a:off x="398964" y="4118883"/>
            <a:ext cx="97176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최고 흥행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대흥행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영화 뿐만 아니라 </a:t>
            </a:r>
            <a:r>
              <a:rPr lang="ko-KR" altLang="en-US" sz="1000" b="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비흥행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영화에서도 많이 재개봉이 되는 것을 알 수 있다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따라서 다양한 변수들을 모두 고려해야 한다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82FD038-D378-4525-BAC6-6935D87EA412}"/>
              </a:ext>
            </a:extLst>
          </p:cNvPr>
          <p:cNvSpPr txBox="1"/>
          <p:nvPr/>
        </p:nvSpPr>
        <p:spPr>
          <a:xfrm>
            <a:off x="395536" y="4588617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반면</a:t>
            </a:r>
            <a:r>
              <a:rPr lang="en-US" altLang="ko-KR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, 2</a:t>
            </a:r>
            <a:r>
              <a:rPr lang="ko-KR" altLang="en-US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번 이상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재개봉 할 경우 </a:t>
            </a:r>
            <a:r>
              <a:rPr lang="ko-KR" altLang="en-US" sz="2000" dirty="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rPr>
              <a:t>첫 개봉 성적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이 재개봉 선정 기준으로 큰 영향을 끼친다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.</a:t>
            </a:r>
          </a:p>
        </p:txBody>
      </p:sp>
      <p:cxnSp>
        <p:nvCxnSpPr>
          <p:cNvPr id="26" name="직선 연결선 28">
            <a:extLst>
              <a:ext uri="{FF2B5EF4-FFF2-40B4-BE49-F238E27FC236}">
                <a16:creationId xmlns="" xmlns:a16="http://schemas.microsoft.com/office/drawing/2014/main" id="{FC07F2E7-3C9C-4300-9D69-ADEFE9D9D0A3}"/>
              </a:ext>
            </a:extLst>
          </p:cNvPr>
          <p:cNvCxnSpPr/>
          <p:nvPr/>
        </p:nvCxnSpPr>
        <p:spPr>
          <a:xfrm>
            <a:off x="496119" y="450912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5">
            <a:extLst>
              <a:ext uri="{FF2B5EF4-FFF2-40B4-BE49-F238E27FC236}">
                <a16:creationId xmlns="" xmlns:a16="http://schemas.microsoft.com/office/drawing/2014/main" id="{CBC1F96D-F98E-4E72-896D-B509B3894B56}"/>
              </a:ext>
            </a:extLst>
          </p:cNvPr>
          <p:cNvSpPr/>
          <p:nvPr/>
        </p:nvSpPr>
        <p:spPr>
          <a:xfrm>
            <a:off x="398964" y="5271011"/>
            <a:ext cx="106537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번 이상 재개봉 하는 경우에는 다른 변수들 혹은 바로 이전 성적이 아니라 첫 개봉 성적이 재개봉 선정 기준으로 작용함을 유추할 수 있다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BC2B150-A9ED-4D25-97CB-7FE7910DBA23}"/>
              </a:ext>
            </a:extLst>
          </p:cNvPr>
          <p:cNvSpPr txBox="1"/>
          <p:nvPr/>
        </p:nvSpPr>
        <p:spPr>
          <a:xfrm>
            <a:off x="395536" y="5812753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대부분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기존 영화 흥행 성적은 재개봉 성적과 음의 관계를 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.</a:t>
            </a:r>
          </a:p>
        </p:txBody>
      </p:sp>
      <p:cxnSp>
        <p:nvCxnSpPr>
          <p:cNvPr id="30" name="직선 연결선 28">
            <a:extLst>
              <a:ext uri="{FF2B5EF4-FFF2-40B4-BE49-F238E27FC236}">
                <a16:creationId xmlns="" xmlns:a16="http://schemas.microsoft.com/office/drawing/2014/main" id="{C09AA24E-F62A-4259-9E68-1B9AA796D782}"/>
              </a:ext>
            </a:extLst>
          </p:cNvPr>
          <p:cNvCxnSpPr/>
          <p:nvPr/>
        </p:nvCxnSpPr>
        <p:spPr>
          <a:xfrm>
            <a:off x="496119" y="5733256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5">
            <a:extLst>
              <a:ext uri="{FF2B5EF4-FFF2-40B4-BE49-F238E27FC236}">
                <a16:creationId xmlns="" xmlns:a16="http://schemas.microsoft.com/office/drawing/2014/main" id="{F43D6795-EA23-4E78-88C4-209648CB7416}"/>
              </a:ext>
            </a:extLst>
          </p:cNvPr>
          <p:cNvSpPr/>
          <p:nvPr/>
        </p:nvSpPr>
        <p:spPr>
          <a:xfrm>
            <a:off x="398964" y="6171075"/>
            <a:ext cx="105097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기존에 흥행 성적이 좋았던 영화는 반대의 경우보다 재개봉 시 매출액 분포가 아주 낮게 형성되며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인기가 하향세 되는 것을 알 수 있다</a:t>
            </a:r>
            <a:r>
              <a:rPr lang="en-US" altLang="ko-KR" sz="1000" b="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2767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제목 1"/>
          <p:cNvSpPr>
            <a:spLocks noGrp="1"/>
          </p:cNvSpPr>
          <p:nvPr>
            <p:ph type="ctrTitle"/>
          </p:nvPr>
        </p:nvSpPr>
        <p:spPr>
          <a:xfrm>
            <a:off x="323528" y="2348881"/>
            <a:ext cx="8712968" cy="1728191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altLang="ko-KR" b="1" dirty="0">
                <a:latin typeface="Frutiger Linotype" panose="020B0604030504040204" pitchFamily="34" charset="0"/>
              </a:rPr>
              <a:t>Conclusion</a:t>
            </a:r>
            <a:br>
              <a:rPr lang="en-US" altLang="ko-KR" b="1" dirty="0">
                <a:latin typeface="Frutiger Linotype" panose="020B0604030504040204" pitchFamily="34" charset="0"/>
              </a:rPr>
            </a:br>
            <a: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</a:br>
            <a:endParaRPr lang="ko-KR" altLang="en-US" sz="3600" b="1" dirty="0">
              <a:latin typeface="Frutiger Linotype" panose="020B0604030504040204" pitchFamily="34" charset="0"/>
              <a:cs typeface="Verdan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2083160"/>
            <a:ext cx="8352928" cy="9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2083160"/>
            <a:ext cx="1061070" cy="94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56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제목 1"/>
          <p:cNvSpPr>
            <a:spLocks noGrp="1"/>
          </p:cNvSpPr>
          <p:nvPr>
            <p:ph type="ctrTitle"/>
          </p:nvPr>
        </p:nvSpPr>
        <p:spPr>
          <a:xfrm>
            <a:off x="323528" y="2348881"/>
            <a:ext cx="8712968" cy="1728191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altLang="ko-KR" b="1" dirty="0">
                <a:latin typeface="Frutiger Linotype" panose="020B0604030504040204" pitchFamily="34" charset="0"/>
              </a:rPr>
              <a:t>Definition </a:t>
            </a:r>
            <a:br>
              <a:rPr lang="en-US" altLang="ko-KR" b="1" dirty="0">
                <a:latin typeface="Frutiger Linotype" panose="020B0604030504040204" pitchFamily="34" charset="0"/>
              </a:rPr>
            </a:br>
            <a: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</a:br>
            <a:endParaRPr lang="ko-KR" altLang="en-US" sz="3600" b="1" dirty="0">
              <a:latin typeface="Frutiger Linotype" panose="020B0604030504040204" pitchFamily="34" charset="0"/>
              <a:cs typeface="Verdan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2083160"/>
            <a:ext cx="8352928" cy="9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2083160"/>
            <a:ext cx="1061070" cy="94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442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Conclusion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08CAFFB-177E-4223-A95B-75991B22A165}"/>
              </a:ext>
            </a:extLst>
          </p:cNvPr>
          <p:cNvSpPr txBox="1"/>
          <p:nvPr/>
        </p:nvSpPr>
        <p:spPr>
          <a:xfrm>
            <a:off x="323528" y="1702601"/>
            <a:ext cx="8280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Parallel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Coordinates,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Radviz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Comparison slope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그래프를 연동하여 변수 별 영화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흥행에 영향을 주는 정도와 영화 콘텐츠 분포 양상을 확인한다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dirty="0"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F7575A2-8E1A-4D5D-BF6C-0B92814C329D}"/>
              </a:ext>
            </a:extLst>
          </p:cNvPr>
          <p:cNvSpPr txBox="1"/>
          <p:nvPr/>
        </p:nvSpPr>
        <p:spPr>
          <a:xfrm>
            <a:off x="328861" y="3142670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장르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재개봉 여부에 따른 중복 필터와 하이라이트 기능을 통해 조건별로 변화되는 영화 특징을 살펴볼 수 있다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dirty="0">
              <a:latin typeface="+mn-lt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A67753D0-28BB-4771-A858-7E584556B48D}"/>
              </a:ext>
            </a:extLst>
          </p:cNvPr>
          <p:cNvCxnSpPr/>
          <p:nvPr/>
        </p:nvCxnSpPr>
        <p:spPr>
          <a:xfrm>
            <a:off x="429444" y="3090226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1C2D052D-B067-44AD-9099-E23527E77BD6}"/>
              </a:ext>
            </a:extLst>
          </p:cNvPr>
          <p:cNvCxnSpPr/>
          <p:nvPr/>
        </p:nvCxnSpPr>
        <p:spPr>
          <a:xfrm>
            <a:off x="435645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69F2012-DB7D-4CF8-986C-D6DD1A610317}"/>
              </a:ext>
            </a:extLst>
          </p:cNvPr>
          <p:cNvSpPr txBox="1"/>
          <p:nvPr/>
        </p:nvSpPr>
        <p:spPr>
          <a:xfrm>
            <a:off x="323528" y="4489556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재개봉 전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재개봉 후의 비교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slope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그래프를 이용하여 재개봉 횟수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시기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매출액 정도의 변화를 확인하고 인기의 지속성 여부와 그에 따른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영화별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특징을 알 수 있다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000" dirty="0">
              <a:latin typeface="+mn-lt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97B4AFCF-97EA-4298-87D4-DA30C22D17C8}"/>
              </a:ext>
            </a:extLst>
          </p:cNvPr>
          <p:cNvCxnSpPr/>
          <p:nvPr/>
        </p:nvCxnSpPr>
        <p:spPr>
          <a:xfrm>
            <a:off x="424111" y="4437112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7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8118648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Definition – </a:t>
            </a:r>
            <a:r>
              <a:rPr lang="en-US" altLang="ko-KR" sz="2000" b="1" kern="100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  <a:cs typeface="Times New Roman" panose="02020603050405020304" pitchFamily="18" charset="0"/>
              </a:rPr>
              <a:t>Steady Selling Movies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/>
            </a:r>
            <a:b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</a:b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28">
            <a:extLst>
              <a:ext uri="{FF2B5EF4-FFF2-40B4-BE49-F238E27FC236}">
                <a16:creationId xmlns="" xmlns:a16="http://schemas.microsoft.com/office/drawing/2014/main" id="{F5350F04-79FF-4259-BF8D-485B51F6330C}"/>
              </a:ext>
            </a:extLst>
          </p:cNvPr>
          <p:cNvCxnSpPr/>
          <p:nvPr/>
        </p:nvCxnSpPr>
        <p:spPr>
          <a:xfrm>
            <a:off x="496119" y="1628800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B3726AD-6EA5-480B-B11C-C89DF90EC3CE}"/>
              </a:ext>
            </a:extLst>
          </p:cNvPr>
          <p:cNvSpPr/>
          <p:nvPr/>
        </p:nvSpPr>
        <p:spPr>
          <a:xfrm>
            <a:off x="382934" y="1732747"/>
            <a:ext cx="6462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2010~2016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년도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전세계 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1100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정보 데이터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B143082-1C32-45F4-B4FE-ED9042C4B97F}"/>
              </a:ext>
            </a:extLst>
          </p:cNvPr>
          <p:cNvSpPr/>
          <p:nvPr/>
        </p:nvSpPr>
        <p:spPr>
          <a:xfrm>
            <a:off x="424110" y="2132858"/>
            <a:ext cx="74602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88B8"/>
                </a:solidFill>
              </a:rPr>
              <a:t>전세계 영화 정보 제공 사이트</a:t>
            </a:r>
            <a:r>
              <a:rPr lang="en-US" altLang="ko-KR" sz="1000" dirty="0">
                <a:solidFill>
                  <a:srgbClr val="0088B8"/>
                </a:solidFill>
              </a:rPr>
              <a:t>, IMDB</a:t>
            </a:r>
            <a:r>
              <a:rPr lang="ko-KR" altLang="en-US" sz="1000" dirty="0">
                <a:solidFill>
                  <a:srgbClr val="0088B8"/>
                </a:solidFill>
              </a:rPr>
              <a:t>에 등록된 </a:t>
            </a:r>
            <a:r>
              <a:rPr lang="en-US" altLang="ko-KR" sz="1000" dirty="0">
                <a:solidFill>
                  <a:srgbClr val="0088B8"/>
                </a:solidFill>
              </a:rPr>
              <a:t>2010~2017</a:t>
            </a:r>
            <a:r>
              <a:rPr lang="ko-KR" altLang="en-US" sz="1000" dirty="0">
                <a:solidFill>
                  <a:srgbClr val="0088B8"/>
                </a:solidFill>
              </a:rPr>
              <a:t>년도 </a:t>
            </a:r>
            <a:r>
              <a:rPr lang="en-US" altLang="ko-KR" sz="1000" dirty="0">
                <a:solidFill>
                  <a:srgbClr val="0088B8"/>
                </a:solidFill>
              </a:rPr>
              <a:t>1</a:t>
            </a:r>
            <a:r>
              <a:rPr lang="ko-KR" altLang="en-US" sz="1000" dirty="0">
                <a:solidFill>
                  <a:srgbClr val="0088B8"/>
                </a:solidFill>
              </a:rPr>
              <a:t>분기까지 개봉된 모든 영화 데이터 이용</a:t>
            </a:r>
          </a:p>
        </p:txBody>
      </p:sp>
      <p:cxnSp>
        <p:nvCxnSpPr>
          <p:cNvPr id="12" name="직선 연결선 28">
            <a:extLst>
              <a:ext uri="{FF2B5EF4-FFF2-40B4-BE49-F238E27FC236}">
                <a16:creationId xmlns="" xmlns:a16="http://schemas.microsoft.com/office/drawing/2014/main" id="{CD86660E-789A-46C8-B0DE-02538F03606A}"/>
              </a:ext>
            </a:extLst>
          </p:cNvPr>
          <p:cNvCxnSpPr/>
          <p:nvPr/>
        </p:nvCxnSpPr>
        <p:spPr>
          <a:xfrm>
            <a:off x="490845" y="2520344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DC4567E-C8D1-463E-890F-36B6500C9142}"/>
              </a:ext>
            </a:extLst>
          </p:cNvPr>
          <p:cNvSpPr/>
          <p:nvPr/>
        </p:nvSpPr>
        <p:spPr>
          <a:xfrm>
            <a:off x="377660" y="2624291"/>
            <a:ext cx="87000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Frutiger Linotype" panose="020B0604030504040204" pitchFamily="34" charset="0"/>
              </a:rPr>
              <a:t>Parallel</a:t>
            </a:r>
            <a:r>
              <a:rPr lang="ko-KR" altLang="en-US" sz="2000" dirty="0">
                <a:latin typeface="Frutiger Linotype" panose="020B0604030504040204" pitchFamily="34" charset="0"/>
              </a:rPr>
              <a:t> </a:t>
            </a:r>
            <a:r>
              <a:rPr lang="en-US" altLang="ko-KR" sz="2000" dirty="0">
                <a:latin typeface="Frutiger Linotype" panose="020B0604030504040204" pitchFamily="34" charset="0"/>
              </a:rPr>
              <a:t>Coordinates</a:t>
            </a:r>
            <a:r>
              <a:rPr lang="ko-KR" altLang="en-US" sz="2000" dirty="0">
                <a:latin typeface="Frutiger Linotype" panose="020B0604030504040204" pitchFamily="34" charset="0"/>
              </a:rPr>
              <a:t> </a:t>
            </a:r>
            <a:r>
              <a:rPr lang="en-US" altLang="ko-KR" sz="2000" dirty="0">
                <a:latin typeface="Frutiger Linotype" panose="020B0604030504040204" pitchFamily="34" charset="0"/>
              </a:rPr>
              <a:t>&amp; Concentric </a:t>
            </a:r>
            <a:r>
              <a:rPr lang="en-US" altLang="ko-KR" sz="2000" dirty="0" err="1">
                <a:latin typeface="Frutiger Linotype" panose="020B0604030504040204" pitchFamily="34" charset="0"/>
              </a:rPr>
              <a:t>RadViz</a:t>
            </a:r>
            <a:r>
              <a:rPr lang="en-US" altLang="ko-KR" sz="2000" dirty="0">
                <a:latin typeface="Frutiger Linotype" panose="020B0604030504040204" pitchFamily="34" charset="0"/>
              </a:rPr>
              <a:t> for Multidimensional Data Set </a:t>
            </a:r>
            <a:endParaRPr lang="ko-KR" altLang="en-US" sz="2000" dirty="0">
              <a:latin typeface="Frutiger Linotype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65791A8-171F-41BE-9AE5-8677BC52DB17}"/>
              </a:ext>
            </a:extLst>
          </p:cNvPr>
          <p:cNvSpPr/>
          <p:nvPr/>
        </p:nvSpPr>
        <p:spPr>
          <a:xfrm>
            <a:off x="418836" y="3024401"/>
            <a:ext cx="834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다차원 수치형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범주형 데이터를 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Parallel Coordinates</a:t>
            </a:r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000" kern="100" dirty="0" err="1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Radviz</a:t>
            </a:r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영화의 첫 개봉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재개봉 흥행 흐름과 변수들 간의 분포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관계 패턴을 파악할 수 있다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dirty="0">
              <a:solidFill>
                <a:srgbClr val="0088B8"/>
              </a:solidFill>
            </a:endParaRPr>
          </a:p>
        </p:txBody>
      </p:sp>
      <p:cxnSp>
        <p:nvCxnSpPr>
          <p:cNvPr id="16" name="직선 연결선 28">
            <a:extLst>
              <a:ext uri="{FF2B5EF4-FFF2-40B4-BE49-F238E27FC236}">
                <a16:creationId xmlns="" xmlns:a16="http://schemas.microsoft.com/office/drawing/2014/main" id="{03B94A63-5F20-456F-A97F-99AA297ABB4F}"/>
              </a:ext>
            </a:extLst>
          </p:cNvPr>
          <p:cNvCxnSpPr/>
          <p:nvPr/>
        </p:nvCxnSpPr>
        <p:spPr>
          <a:xfrm>
            <a:off x="494496" y="3486469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5833FD-0891-4771-B941-AB4670F9FFB7}"/>
              </a:ext>
            </a:extLst>
          </p:cNvPr>
          <p:cNvSpPr/>
          <p:nvPr/>
        </p:nvSpPr>
        <p:spPr>
          <a:xfrm>
            <a:off x="377660" y="3544250"/>
            <a:ext cx="9018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영화의 조건 별 흥행에 영향을 주는 변수 특징과 관계 파악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DE0895C6-3BF6-4C8D-A89B-BA893EC479CE}"/>
              </a:ext>
            </a:extLst>
          </p:cNvPr>
          <p:cNvSpPr/>
          <p:nvPr/>
        </p:nvSpPr>
        <p:spPr>
          <a:xfrm>
            <a:off x="422487" y="3990526"/>
            <a:ext cx="92620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영화의 특정 장르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계절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흥행 정도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상영 등급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평점 등 모든 변수들을 조건으로 선택하여 흥행 패턴과 변수들 간의 관계를 파악할 수 있다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000" dirty="0">
              <a:solidFill>
                <a:srgbClr val="0088B8"/>
              </a:solidFill>
            </a:endParaRPr>
          </a:p>
        </p:txBody>
      </p:sp>
      <p:cxnSp>
        <p:nvCxnSpPr>
          <p:cNvPr id="19" name="직선 연결선 28">
            <a:extLst>
              <a:ext uri="{FF2B5EF4-FFF2-40B4-BE49-F238E27FC236}">
                <a16:creationId xmlns="" xmlns:a16="http://schemas.microsoft.com/office/drawing/2014/main" id="{9F98A308-2867-4B54-BF28-6B0D0DB64C36}"/>
              </a:ext>
            </a:extLst>
          </p:cNvPr>
          <p:cNvCxnSpPr/>
          <p:nvPr/>
        </p:nvCxnSpPr>
        <p:spPr>
          <a:xfrm>
            <a:off x="501934" y="4456562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445E7F19-451C-45DC-A789-B85A1E9134E9}"/>
              </a:ext>
            </a:extLst>
          </p:cNvPr>
          <p:cNvSpPr/>
          <p:nvPr/>
        </p:nvSpPr>
        <p:spPr>
          <a:xfrm>
            <a:off x="388748" y="4560509"/>
            <a:ext cx="98718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영화의 첫 개봉 </a:t>
            </a:r>
            <a:r>
              <a:rPr lang="en-US" altLang="ko-KR" sz="2000" dirty="0">
                <a:latin typeface="+mn-ea"/>
                <a:ea typeface="+mn-ea"/>
              </a:rPr>
              <a:t>~ </a:t>
            </a:r>
            <a:r>
              <a:rPr lang="ko-KR" altLang="en-US" sz="2000" dirty="0">
                <a:latin typeface="+mn-ea"/>
                <a:ea typeface="+mn-ea"/>
              </a:rPr>
              <a:t>재개봉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시간에 따라 변화하는 인기의 흐름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흥행 패턴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1DEBD35-A228-4391-8848-3904F90BDAC2}"/>
              </a:ext>
            </a:extLst>
          </p:cNvPr>
          <p:cNvSpPr/>
          <p:nvPr/>
        </p:nvSpPr>
        <p:spPr>
          <a:xfrm>
            <a:off x="429925" y="4960619"/>
            <a:ext cx="86477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영화의 첫 개봉부터 재개봉 영화의 정보를 활용하여 다양한 변수들이 영화의 전체 흥망성쇠 흐름에 어떤 영향을 끼치는지 파악할 수 있다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5" name="직선 연결선 28">
            <a:extLst>
              <a:ext uri="{FF2B5EF4-FFF2-40B4-BE49-F238E27FC236}">
                <a16:creationId xmlns="" xmlns:a16="http://schemas.microsoft.com/office/drawing/2014/main" id="{6963AFB9-5BA3-4366-94EE-35B5CD259532}"/>
              </a:ext>
            </a:extLst>
          </p:cNvPr>
          <p:cNvCxnSpPr/>
          <p:nvPr/>
        </p:nvCxnSpPr>
        <p:spPr>
          <a:xfrm>
            <a:off x="501934" y="5442443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67836124-73BC-4D2E-A46A-F2D016CFBDC5}"/>
              </a:ext>
            </a:extLst>
          </p:cNvPr>
          <p:cNvSpPr/>
          <p:nvPr/>
        </p:nvSpPr>
        <p:spPr>
          <a:xfrm>
            <a:off x="388748" y="5546390"/>
            <a:ext cx="8647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꾸준히 인기를 얻는 스테디셀러 영화의 특징 파악 가능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8F5FEDC-5CB3-4A60-A249-8C34A27D92E2}"/>
              </a:ext>
            </a:extLst>
          </p:cNvPr>
          <p:cNvSpPr txBox="1"/>
          <p:nvPr/>
        </p:nvSpPr>
        <p:spPr>
          <a:xfrm>
            <a:off x="377660" y="5972090"/>
            <a:ext cx="74655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시기에 따라 어떤 영화를 제작하고 재개봉 하여 소비자의 마음을 사로잡을 수 있을지 알 수 있다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제작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배급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마케팅 근거로서 도움이 될 가능성이 있다</a:t>
            </a:r>
            <a:r>
              <a:rPr lang="en-US" altLang="ko-KR" sz="1000" kern="100" dirty="0">
                <a:solidFill>
                  <a:srgbClr val="0088B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dirty="0">
              <a:solidFill>
                <a:srgbClr val="008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56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제목 1"/>
          <p:cNvSpPr>
            <a:spLocks noGrp="1"/>
          </p:cNvSpPr>
          <p:nvPr>
            <p:ph type="ctrTitle"/>
          </p:nvPr>
        </p:nvSpPr>
        <p:spPr>
          <a:xfrm>
            <a:off x="323528" y="2348881"/>
            <a:ext cx="8712968" cy="1728191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altLang="ko-KR" b="1" dirty="0">
                <a:latin typeface="Frutiger Linotype" panose="020B0604030504040204" pitchFamily="34" charset="0"/>
              </a:rPr>
              <a:t>Research</a:t>
            </a:r>
            <a:br>
              <a:rPr lang="en-US" altLang="ko-KR" b="1" dirty="0">
                <a:latin typeface="Frutiger Linotype" panose="020B0604030504040204" pitchFamily="34" charset="0"/>
              </a:rPr>
            </a:br>
            <a: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3600" b="1" dirty="0">
                <a:latin typeface="Frutiger Linotype" panose="020B0604030504040204" pitchFamily="34" charset="0"/>
                <a:ea typeface="Verdana" pitchFamily="34" charset="0"/>
                <a:cs typeface="Verdana" pitchFamily="34" charset="0"/>
              </a:rPr>
            </a:br>
            <a:endParaRPr lang="ko-KR" altLang="en-US" sz="3600" b="1" dirty="0">
              <a:latin typeface="Frutiger Linotype" panose="020B0604030504040204" pitchFamily="34" charset="0"/>
              <a:cs typeface="Verdan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2083160"/>
            <a:ext cx="8352928" cy="9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2083160"/>
            <a:ext cx="1061070" cy="94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64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/>
          <p:cNvSpPr>
            <a:spLocks noGrp="1"/>
          </p:cNvSpPr>
          <p:nvPr>
            <p:ph type="title"/>
          </p:nvPr>
        </p:nvSpPr>
        <p:spPr>
          <a:xfrm>
            <a:off x="323528" y="485800"/>
            <a:ext cx="4536504" cy="638944"/>
          </a:xfrm>
        </p:spPr>
        <p:txBody>
          <a:bodyPr anchor="t"/>
          <a:lstStyle/>
          <a:p>
            <a:pPr algn="l" eaLnBrk="1" hangingPunct="1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Frutiger Linotype" panose="020B0604030504040204" pitchFamily="34" charset="0"/>
              </a:rPr>
              <a:t>Research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Frutiger Linotype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111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7462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4666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15765" y="980728"/>
            <a:ext cx="28803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CBC6CCCA-D1F8-4C3C-982E-1E6393678091}"/>
              </a:ext>
            </a:extLst>
          </p:cNvPr>
          <p:cNvSpPr txBox="1">
            <a:spLocks/>
          </p:cNvSpPr>
          <p:nvPr/>
        </p:nvSpPr>
        <p:spPr bwMode="auto">
          <a:xfrm>
            <a:off x="698473" y="1108213"/>
            <a:ext cx="7885336" cy="2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500" b="1" dirty="0">
                <a:latin typeface="Frutiger Linotype" pitchFamily="34" charset="0"/>
                <a:cs typeface="Verdana" pitchFamily="34" charset="0"/>
              </a:rPr>
              <a:t>영화 흥행 관련 </a:t>
            </a:r>
            <a:r>
              <a:rPr kumimoji="0" lang="ko-KR" altLang="en-US" sz="1500" b="1" dirty="0" err="1">
                <a:latin typeface="Frutiger Linotype" pitchFamily="34" charset="0"/>
                <a:cs typeface="Verdana" pitchFamily="34" charset="0"/>
              </a:rPr>
              <a:t>인포그래픽</a:t>
            </a:r>
            <a:endParaRPr kumimoji="0" lang="ko-KR" altLang="en-US" sz="1500" b="1" dirty="0">
              <a:latin typeface="Frutiger Linotype" pitchFamily="34" charset="0"/>
              <a:cs typeface="Verdana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15429AE-58FD-41A8-8FF5-6789A3096D2C}"/>
              </a:ext>
            </a:extLst>
          </p:cNvPr>
          <p:cNvSpPr/>
          <p:nvPr/>
        </p:nvSpPr>
        <p:spPr>
          <a:xfrm>
            <a:off x="414586" y="1099484"/>
            <a:ext cx="298202" cy="29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Frutiger Linotype" pitchFamily="34" charset="0"/>
              </a:rPr>
              <a:t>1</a:t>
            </a:r>
            <a:endParaRPr lang="ko-KR" altLang="en-US" sz="1500" dirty="0">
              <a:latin typeface="Frutiger Linotype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6B2A0E44-61DE-49DC-9B56-32780FAEA8C1}"/>
              </a:ext>
            </a:extLst>
          </p:cNvPr>
          <p:cNvGrpSpPr/>
          <p:nvPr/>
        </p:nvGrpSpPr>
        <p:grpSpPr>
          <a:xfrm>
            <a:off x="2411760" y="1670633"/>
            <a:ext cx="3820210" cy="2802420"/>
            <a:chOff x="712143" y="1649985"/>
            <a:chExt cx="6960762" cy="5106261"/>
          </a:xfrm>
        </p:grpSpPr>
        <p:pic>
          <p:nvPicPr>
            <p:cNvPr id="1026" name="Picture 2" descr="Infographic Breaks Down Film Genre Popularity of the Past 100 Years">
              <a:extLst>
                <a:ext uri="{FF2B5EF4-FFF2-40B4-BE49-F238E27FC236}">
                  <a16:creationId xmlns="" xmlns:a16="http://schemas.microsoft.com/office/drawing/2014/main" id="{B63229B9-C913-443C-A4A3-50800F68D7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626" y="1649985"/>
              <a:ext cx="3264098" cy="2448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hart: Stan Lee's Billion-Dollar Legacy | Statista">
              <a:extLst>
                <a:ext uri="{FF2B5EF4-FFF2-40B4-BE49-F238E27FC236}">
                  <a16:creationId xmlns="" xmlns:a16="http://schemas.microsoft.com/office/drawing/2014/main" id="{3A1F108C-B060-414A-A433-4A7424DCF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727" y="1686448"/>
              <a:ext cx="3345778" cy="238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fographic: Percentage of Films Made in Each Genre by Year | The /tv/ Rec  Archive">
              <a:extLst>
                <a:ext uri="{FF2B5EF4-FFF2-40B4-BE49-F238E27FC236}">
                  <a16:creationId xmlns="" xmlns:a16="http://schemas.microsoft.com/office/drawing/2014/main" id="{37BB1F05-C975-4444-943E-8E1818855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327" y="4221088"/>
              <a:ext cx="3454578" cy="253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Most popular film produced in every country, mapped">
              <a:extLst>
                <a:ext uri="{FF2B5EF4-FFF2-40B4-BE49-F238E27FC236}">
                  <a16:creationId xmlns="" xmlns:a16="http://schemas.microsoft.com/office/drawing/2014/main" id="{867551F1-E2FD-4759-82BF-D0E04B242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143" y="4221088"/>
              <a:ext cx="3326581" cy="237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3946523-12F7-49E5-9526-5F8C050832F5}"/>
              </a:ext>
            </a:extLst>
          </p:cNvPr>
          <p:cNvSpPr txBox="1"/>
          <p:nvPr/>
        </p:nvSpPr>
        <p:spPr>
          <a:xfrm>
            <a:off x="301215" y="4848656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영화 흥행에 영향을 주는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다양한 변수들의 영향력과 흥행 패턴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을 나타내는 시각화 자료가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부족함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algun Gothic" charset="0"/>
                <a:ea typeface="Malgun Gothic" charset="0"/>
                <a:cs typeface="Malgun Gothic" charset="0"/>
              </a:rPr>
              <a:t>.</a:t>
            </a:r>
          </a:p>
        </p:txBody>
      </p:sp>
      <p:cxnSp>
        <p:nvCxnSpPr>
          <p:cNvPr id="17" name="직선 연결선 28">
            <a:extLst>
              <a:ext uri="{FF2B5EF4-FFF2-40B4-BE49-F238E27FC236}">
                <a16:creationId xmlns="" xmlns:a16="http://schemas.microsoft.com/office/drawing/2014/main" id="{A4162857-0C91-4CD8-B5EF-ABEBC0F0EB1B}"/>
              </a:ext>
            </a:extLst>
          </p:cNvPr>
          <p:cNvCxnSpPr/>
          <p:nvPr/>
        </p:nvCxnSpPr>
        <p:spPr>
          <a:xfrm>
            <a:off x="401798" y="4797152"/>
            <a:ext cx="28803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5">
            <a:extLst>
              <a:ext uri="{FF2B5EF4-FFF2-40B4-BE49-F238E27FC236}">
                <a16:creationId xmlns="" xmlns:a16="http://schemas.microsoft.com/office/drawing/2014/main" id="{54EFF922-D7C9-4628-BCEC-3A02195BE4E6}"/>
              </a:ext>
            </a:extLst>
          </p:cNvPr>
          <p:cNvSpPr/>
          <p:nvPr/>
        </p:nvSpPr>
        <p:spPr>
          <a:xfrm>
            <a:off x="323528" y="5556542"/>
            <a:ext cx="8227798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(1) “Movie popularity visualization”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관련 키워드로 찾은 </a:t>
            </a: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인포그래픽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결과 </a:t>
            </a:r>
            <a:endParaRPr lang="en-US" altLang="ko-KR" sz="1000" dirty="0">
              <a:solidFill>
                <a:srgbClr val="008EC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(2)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특정 변수 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장르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국가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에 따른 흥행 </a:t>
            </a:r>
            <a:r>
              <a:rPr lang="ko-KR" altLang="en-US" sz="1000" dirty="0" err="1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인포그래픽</a:t>
            </a:r>
            <a:r>
              <a:rPr lang="ko-KR" altLang="en-US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시각화가 많음</a:t>
            </a: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8EC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76841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8094</TotalTime>
  <Words>2961</Words>
  <Application>Microsoft Office PowerPoint</Application>
  <PresentationFormat>화면 슬라이드 쇼(4:3)</PresentationFormat>
  <Paragraphs>372</Paragraphs>
  <Slides>60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Code2000</vt:lpstr>
      <vt:lpstr>굴림</vt:lpstr>
      <vt:lpstr>맑은 고딕</vt:lpstr>
      <vt:lpstr>맑은 고딕</vt:lpstr>
      <vt:lpstr>Arial</vt:lpstr>
      <vt:lpstr>Frutiger Linotype</vt:lpstr>
      <vt:lpstr>Times New Roman</vt:lpstr>
      <vt:lpstr>Verdana</vt:lpstr>
      <vt:lpstr>Vrinda</vt:lpstr>
      <vt:lpstr>Office 테마</vt:lpstr>
      <vt:lpstr>Steady Selling Movies implemented with Parallel Coordinates &amp; RadViz    </vt:lpstr>
      <vt:lpstr>Index</vt:lpstr>
      <vt:lpstr>Result   </vt:lpstr>
      <vt:lpstr>Result</vt:lpstr>
      <vt:lpstr>Result</vt:lpstr>
      <vt:lpstr>Definition   </vt:lpstr>
      <vt:lpstr>Definition – Steady Selling Movies </vt:lpstr>
      <vt:lpstr>Research  </vt:lpstr>
      <vt:lpstr>Research</vt:lpstr>
      <vt:lpstr>Existing Project</vt:lpstr>
      <vt:lpstr>Research</vt:lpstr>
      <vt:lpstr>Research</vt:lpstr>
      <vt:lpstr>Data</vt:lpstr>
      <vt:lpstr>Data</vt:lpstr>
      <vt:lpstr>Data</vt:lpstr>
      <vt:lpstr>Differences from existing research </vt:lpstr>
      <vt:lpstr>Differentiation</vt:lpstr>
      <vt:lpstr>Data  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Final Data 1</vt:lpstr>
      <vt:lpstr>Final Data 2</vt:lpstr>
      <vt:lpstr>Analytics  </vt:lpstr>
      <vt:lpstr>Analytics</vt:lpstr>
      <vt:lpstr>Analytics</vt:lpstr>
      <vt:lpstr>Analytics</vt:lpstr>
      <vt:lpstr>Analytics</vt:lpstr>
      <vt:lpstr>Analytics</vt:lpstr>
      <vt:lpstr>Data Visualization  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Insight  </vt:lpstr>
      <vt:lpstr>Insight</vt:lpstr>
      <vt:lpstr>Insight</vt:lpstr>
      <vt:lpstr>Insight</vt:lpstr>
      <vt:lpstr>Insight</vt:lpstr>
      <vt:lpstr>Insight</vt:lpstr>
      <vt:lpstr>Insight</vt:lpstr>
      <vt:lpstr>Insight</vt:lpstr>
      <vt:lpstr>Insight</vt:lpstr>
      <vt:lpstr>Insight</vt:lpstr>
      <vt:lpstr>Insight</vt:lpstr>
      <vt:lpstr>Insight</vt:lpstr>
      <vt:lpstr>Insight</vt:lpstr>
      <vt:lpstr>Conclusion  </vt:lpstr>
      <vt:lpstr>Conclusion</vt:lpstr>
    </vt:vector>
  </TitlesOfParts>
  <Company>sungshin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 in Visualization</dc:title>
  <dc:creator>sunjang</dc:creator>
  <cp:lastModifiedBy>1 User</cp:lastModifiedBy>
  <cp:revision>534</cp:revision>
  <dcterms:created xsi:type="dcterms:W3CDTF">2011-02-11T04:07:32Z</dcterms:created>
  <dcterms:modified xsi:type="dcterms:W3CDTF">2020-12-21T08:22:22Z</dcterms:modified>
</cp:coreProperties>
</file>